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C8765-DBA8-4E6F-8DB9-ADF8CDAC000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94B253D-226E-4446-B7B9-094BB6DC4B0C}">
      <dgm:prSet/>
      <dgm:spPr/>
      <dgm:t>
        <a:bodyPr/>
        <a:lstStyle/>
        <a:p>
          <a:r>
            <a:rPr lang="en-IN" b="1"/>
            <a:t>·  High Resource Demand: Running GenAI and LLMs typically requires powerful GPUs, limiting accessibility.</a:t>
          </a:r>
          <a:endParaRPr lang="en-US"/>
        </a:p>
      </dgm:t>
    </dgm:pt>
    <dgm:pt modelId="{9F2588F6-008C-4297-BCAF-091BC9E28B88}" type="parTrans" cxnId="{71DB8667-05D3-4325-B4A0-A2A2A3656BE7}">
      <dgm:prSet/>
      <dgm:spPr/>
      <dgm:t>
        <a:bodyPr/>
        <a:lstStyle/>
        <a:p>
          <a:endParaRPr lang="en-US"/>
        </a:p>
      </dgm:t>
    </dgm:pt>
    <dgm:pt modelId="{BA6FE55E-5B99-4627-A4B8-BE7AC873DAD5}" type="sibTrans" cxnId="{71DB8667-05D3-4325-B4A0-A2A2A3656BE7}">
      <dgm:prSet/>
      <dgm:spPr/>
      <dgm:t>
        <a:bodyPr/>
        <a:lstStyle/>
        <a:p>
          <a:pPr>
            <a:lnSpc>
              <a:spcPct val="100000"/>
            </a:lnSpc>
          </a:pPr>
          <a:endParaRPr lang="en-US"/>
        </a:p>
      </dgm:t>
    </dgm:pt>
    <dgm:pt modelId="{EFD7EE41-4CEC-43E0-B96B-5D3EC79393F1}">
      <dgm:prSet/>
      <dgm:spPr/>
      <dgm:t>
        <a:bodyPr/>
        <a:lstStyle/>
        <a:p>
          <a:r>
            <a:rPr lang="en-IN" b="1"/>
            <a:t>·  Need for CPU Solutions: There is a pressing need for AI inference and fine-tuning solutions on CPUs, especially for Intel AI laptops.</a:t>
          </a:r>
          <a:endParaRPr lang="en-US"/>
        </a:p>
      </dgm:t>
    </dgm:pt>
    <dgm:pt modelId="{B91E9D21-79B5-4380-A690-C895A58668D3}" type="parTrans" cxnId="{843F59D9-6B4D-44D6-9640-F47F61379A0D}">
      <dgm:prSet/>
      <dgm:spPr/>
      <dgm:t>
        <a:bodyPr/>
        <a:lstStyle/>
        <a:p>
          <a:endParaRPr lang="en-US"/>
        </a:p>
      </dgm:t>
    </dgm:pt>
    <dgm:pt modelId="{4516BED9-3197-461B-9248-8C07813433B1}" type="sibTrans" cxnId="{843F59D9-6B4D-44D6-9640-F47F61379A0D}">
      <dgm:prSet/>
      <dgm:spPr/>
      <dgm:t>
        <a:bodyPr/>
        <a:lstStyle/>
        <a:p>
          <a:pPr>
            <a:lnSpc>
              <a:spcPct val="100000"/>
            </a:lnSpc>
          </a:pPr>
          <a:endParaRPr lang="en-US"/>
        </a:p>
      </dgm:t>
    </dgm:pt>
    <dgm:pt modelId="{2D9F0ED8-C8CB-4124-B05A-F6582C3870A3}">
      <dgm:prSet/>
      <dgm:spPr/>
      <dgm:t>
        <a:bodyPr/>
        <a:lstStyle/>
        <a:p>
          <a:r>
            <a:rPr lang="en-IN" b="1"/>
            <a:t>·  Intel OpenVINO Optimization: OpenVINO optimizes AI models to run efficiently on CPUs, reducing costs and energy consumption.</a:t>
          </a:r>
          <a:endParaRPr lang="en-US"/>
        </a:p>
      </dgm:t>
    </dgm:pt>
    <dgm:pt modelId="{2971A9BF-7F04-4B7B-970F-7D334CF56609}" type="parTrans" cxnId="{8B16CDD5-6449-40FC-A2E3-1DCEF0993070}">
      <dgm:prSet/>
      <dgm:spPr/>
      <dgm:t>
        <a:bodyPr/>
        <a:lstStyle/>
        <a:p>
          <a:endParaRPr lang="en-US"/>
        </a:p>
      </dgm:t>
    </dgm:pt>
    <dgm:pt modelId="{D8A948F5-36D5-4C5C-AE8C-6739FCCA9F5E}" type="sibTrans" cxnId="{8B16CDD5-6449-40FC-A2E3-1DCEF0993070}">
      <dgm:prSet/>
      <dgm:spPr/>
      <dgm:t>
        <a:bodyPr/>
        <a:lstStyle/>
        <a:p>
          <a:pPr>
            <a:lnSpc>
              <a:spcPct val="100000"/>
            </a:lnSpc>
          </a:pPr>
          <a:endParaRPr lang="en-US"/>
        </a:p>
      </dgm:t>
    </dgm:pt>
    <dgm:pt modelId="{BBCECA20-90D0-441C-A27D-51B5CF4D943A}">
      <dgm:prSet/>
      <dgm:spPr/>
      <dgm:t>
        <a:bodyPr/>
        <a:lstStyle/>
        <a:p>
          <a:r>
            <a:rPr lang="en-IN" b="1"/>
            <a:t>·  Democratizing AI: These technologies make advanced AI tools more accessible and portable, fostering innovation and expanding the impact of AI.</a:t>
          </a:r>
          <a:endParaRPr lang="en-US"/>
        </a:p>
      </dgm:t>
    </dgm:pt>
    <dgm:pt modelId="{0CB69B1E-F62B-4BC3-A45F-E1AEC80CAF16}" type="parTrans" cxnId="{8353DE7C-3097-4952-99AE-C4187BC7621B}">
      <dgm:prSet/>
      <dgm:spPr/>
      <dgm:t>
        <a:bodyPr/>
        <a:lstStyle/>
        <a:p>
          <a:endParaRPr lang="en-US"/>
        </a:p>
      </dgm:t>
    </dgm:pt>
    <dgm:pt modelId="{7B68B9F5-8F49-44BF-9569-E288F167952B}" type="sibTrans" cxnId="{8353DE7C-3097-4952-99AE-C4187BC7621B}">
      <dgm:prSet/>
      <dgm:spPr/>
      <dgm:t>
        <a:bodyPr/>
        <a:lstStyle/>
        <a:p>
          <a:endParaRPr lang="en-US"/>
        </a:p>
      </dgm:t>
    </dgm:pt>
    <dgm:pt modelId="{73EF8DEB-F3D1-4196-8396-8800715D78D8}" type="pres">
      <dgm:prSet presAssocID="{A94C8765-DBA8-4E6F-8DB9-ADF8CDAC0002}" presName="linear" presStyleCnt="0">
        <dgm:presLayoutVars>
          <dgm:animLvl val="lvl"/>
          <dgm:resizeHandles val="exact"/>
        </dgm:presLayoutVars>
      </dgm:prSet>
      <dgm:spPr/>
    </dgm:pt>
    <dgm:pt modelId="{F1D705B2-8133-48F7-A114-719FE37A86F9}" type="pres">
      <dgm:prSet presAssocID="{994B253D-226E-4446-B7B9-094BB6DC4B0C}" presName="parentText" presStyleLbl="node1" presStyleIdx="0" presStyleCnt="4">
        <dgm:presLayoutVars>
          <dgm:chMax val="0"/>
          <dgm:bulletEnabled val="1"/>
        </dgm:presLayoutVars>
      </dgm:prSet>
      <dgm:spPr/>
    </dgm:pt>
    <dgm:pt modelId="{04273CBA-51C1-48DC-A6B3-08BDCD29CF85}" type="pres">
      <dgm:prSet presAssocID="{BA6FE55E-5B99-4627-A4B8-BE7AC873DAD5}" presName="spacer" presStyleCnt="0"/>
      <dgm:spPr/>
    </dgm:pt>
    <dgm:pt modelId="{4079916B-6B1F-4733-B143-936A16C9A4ED}" type="pres">
      <dgm:prSet presAssocID="{EFD7EE41-4CEC-43E0-B96B-5D3EC79393F1}" presName="parentText" presStyleLbl="node1" presStyleIdx="1" presStyleCnt="4">
        <dgm:presLayoutVars>
          <dgm:chMax val="0"/>
          <dgm:bulletEnabled val="1"/>
        </dgm:presLayoutVars>
      </dgm:prSet>
      <dgm:spPr/>
    </dgm:pt>
    <dgm:pt modelId="{A7FAF4E4-D3A3-4D0F-870A-0A65759A8FDA}" type="pres">
      <dgm:prSet presAssocID="{4516BED9-3197-461B-9248-8C07813433B1}" presName="spacer" presStyleCnt="0"/>
      <dgm:spPr/>
    </dgm:pt>
    <dgm:pt modelId="{3D6B7E0D-8934-436B-AFBA-21ACD435CEE0}" type="pres">
      <dgm:prSet presAssocID="{2D9F0ED8-C8CB-4124-B05A-F6582C3870A3}" presName="parentText" presStyleLbl="node1" presStyleIdx="2" presStyleCnt="4">
        <dgm:presLayoutVars>
          <dgm:chMax val="0"/>
          <dgm:bulletEnabled val="1"/>
        </dgm:presLayoutVars>
      </dgm:prSet>
      <dgm:spPr/>
    </dgm:pt>
    <dgm:pt modelId="{83501B57-B24E-4479-9B19-4F5B5F62591E}" type="pres">
      <dgm:prSet presAssocID="{D8A948F5-36D5-4C5C-AE8C-6739FCCA9F5E}" presName="spacer" presStyleCnt="0"/>
      <dgm:spPr/>
    </dgm:pt>
    <dgm:pt modelId="{4DF1FC3B-98FD-4606-B9AE-E6CF9845FE77}" type="pres">
      <dgm:prSet presAssocID="{BBCECA20-90D0-441C-A27D-51B5CF4D943A}" presName="parentText" presStyleLbl="node1" presStyleIdx="3" presStyleCnt="4">
        <dgm:presLayoutVars>
          <dgm:chMax val="0"/>
          <dgm:bulletEnabled val="1"/>
        </dgm:presLayoutVars>
      </dgm:prSet>
      <dgm:spPr/>
    </dgm:pt>
  </dgm:ptLst>
  <dgm:cxnLst>
    <dgm:cxn modelId="{61E51A3C-9298-4D21-B4FA-38C98E0FED48}" type="presOf" srcId="{994B253D-226E-4446-B7B9-094BB6DC4B0C}" destId="{F1D705B2-8133-48F7-A114-719FE37A86F9}" srcOrd="0" destOrd="0" presId="urn:microsoft.com/office/officeart/2005/8/layout/vList2"/>
    <dgm:cxn modelId="{71DB8667-05D3-4325-B4A0-A2A2A3656BE7}" srcId="{A94C8765-DBA8-4E6F-8DB9-ADF8CDAC0002}" destId="{994B253D-226E-4446-B7B9-094BB6DC4B0C}" srcOrd="0" destOrd="0" parTransId="{9F2588F6-008C-4297-BCAF-091BC9E28B88}" sibTransId="{BA6FE55E-5B99-4627-A4B8-BE7AC873DAD5}"/>
    <dgm:cxn modelId="{00A9DF4B-25F4-4788-A190-A56843AA514A}" type="presOf" srcId="{2D9F0ED8-C8CB-4124-B05A-F6582C3870A3}" destId="{3D6B7E0D-8934-436B-AFBA-21ACD435CEE0}" srcOrd="0" destOrd="0" presId="urn:microsoft.com/office/officeart/2005/8/layout/vList2"/>
    <dgm:cxn modelId="{91DCF174-AD0D-4E30-BA3B-8F69C9EA00DB}" type="presOf" srcId="{BBCECA20-90D0-441C-A27D-51B5CF4D943A}" destId="{4DF1FC3B-98FD-4606-B9AE-E6CF9845FE77}" srcOrd="0" destOrd="0" presId="urn:microsoft.com/office/officeart/2005/8/layout/vList2"/>
    <dgm:cxn modelId="{8353DE7C-3097-4952-99AE-C4187BC7621B}" srcId="{A94C8765-DBA8-4E6F-8DB9-ADF8CDAC0002}" destId="{BBCECA20-90D0-441C-A27D-51B5CF4D943A}" srcOrd="3" destOrd="0" parTransId="{0CB69B1E-F62B-4BC3-A45F-E1AEC80CAF16}" sibTransId="{7B68B9F5-8F49-44BF-9569-E288F167952B}"/>
    <dgm:cxn modelId="{EA8759A8-9E99-4F8C-803A-E9F4C39FCAAB}" type="presOf" srcId="{EFD7EE41-4CEC-43E0-B96B-5D3EC79393F1}" destId="{4079916B-6B1F-4733-B143-936A16C9A4ED}" srcOrd="0" destOrd="0" presId="urn:microsoft.com/office/officeart/2005/8/layout/vList2"/>
    <dgm:cxn modelId="{FC979EBA-B704-41A0-9E93-B210263E4C4D}" type="presOf" srcId="{A94C8765-DBA8-4E6F-8DB9-ADF8CDAC0002}" destId="{73EF8DEB-F3D1-4196-8396-8800715D78D8}" srcOrd="0" destOrd="0" presId="urn:microsoft.com/office/officeart/2005/8/layout/vList2"/>
    <dgm:cxn modelId="{8B16CDD5-6449-40FC-A2E3-1DCEF0993070}" srcId="{A94C8765-DBA8-4E6F-8DB9-ADF8CDAC0002}" destId="{2D9F0ED8-C8CB-4124-B05A-F6582C3870A3}" srcOrd="2" destOrd="0" parTransId="{2971A9BF-7F04-4B7B-970F-7D334CF56609}" sibTransId="{D8A948F5-36D5-4C5C-AE8C-6739FCCA9F5E}"/>
    <dgm:cxn modelId="{843F59D9-6B4D-44D6-9640-F47F61379A0D}" srcId="{A94C8765-DBA8-4E6F-8DB9-ADF8CDAC0002}" destId="{EFD7EE41-4CEC-43E0-B96B-5D3EC79393F1}" srcOrd="1" destOrd="0" parTransId="{B91E9D21-79B5-4380-A690-C895A58668D3}" sibTransId="{4516BED9-3197-461B-9248-8C07813433B1}"/>
    <dgm:cxn modelId="{DCC94EEE-0BC6-4A99-AC0C-E13495DB4FBB}" type="presParOf" srcId="{73EF8DEB-F3D1-4196-8396-8800715D78D8}" destId="{F1D705B2-8133-48F7-A114-719FE37A86F9}" srcOrd="0" destOrd="0" presId="urn:microsoft.com/office/officeart/2005/8/layout/vList2"/>
    <dgm:cxn modelId="{B5C4D109-DCC1-496A-AC80-8C635AA09CEC}" type="presParOf" srcId="{73EF8DEB-F3D1-4196-8396-8800715D78D8}" destId="{04273CBA-51C1-48DC-A6B3-08BDCD29CF85}" srcOrd="1" destOrd="0" presId="urn:microsoft.com/office/officeart/2005/8/layout/vList2"/>
    <dgm:cxn modelId="{8C3B2149-8D85-4A12-A95C-6A455EC0F0CA}" type="presParOf" srcId="{73EF8DEB-F3D1-4196-8396-8800715D78D8}" destId="{4079916B-6B1F-4733-B143-936A16C9A4ED}" srcOrd="2" destOrd="0" presId="urn:microsoft.com/office/officeart/2005/8/layout/vList2"/>
    <dgm:cxn modelId="{B8F2E578-0EA4-4FAB-9306-49FC5BCD0AC2}" type="presParOf" srcId="{73EF8DEB-F3D1-4196-8396-8800715D78D8}" destId="{A7FAF4E4-D3A3-4D0F-870A-0A65759A8FDA}" srcOrd="3" destOrd="0" presId="urn:microsoft.com/office/officeart/2005/8/layout/vList2"/>
    <dgm:cxn modelId="{B8EAE708-2666-4C6D-A79C-83B79EB2D961}" type="presParOf" srcId="{73EF8DEB-F3D1-4196-8396-8800715D78D8}" destId="{3D6B7E0D-8934-436B-AFBA-21ACD435CEE0}" srcOrd="4" destOrd="0" presId="urn:microsoft.com/office/officeart/2005/8/layout/vList2"/>
    <dgm:cxn modelId="{A9992E04-72A4-4DFF-81B3-83890C0D3CBD}" type="presParOf" srcId="{73EF8DEB-F3D1-4196-8396-8800715D78D8}" destId="{83501B57-B24E-4479-9B19-4F5B5F62591E}" srcOrd="5" destOrd="0" presId="urn:microsoft.com/office/officeart/2005/8/layout/vList2"/>
    <dgm:cxn modelId="{D3F24EE1-D9DF-4CC3-B105-DC42661AB98C}" type="presParOf" srcId="{73EF8DEB-F3D1-4196-8396-8800715D78D8}" destId="{4DF1FC3B-98FD-4606-B9AE-E6CF9845FE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8A9F02-F717-428A-A763-B460E574532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1AD41A-96AB-45E2-9156-ED72C7E20158}">
      <dgm:prSet custT="1"/>
      <dgm:spPr/>
      <dgm:t>
        <a:bodyPr/>
        <a:lstStyle/>
        <a:p>
          <a:pPr>
            <a:lnSpc>
              <a:spcPct val="100000"/>
            </a:lnSpc>
          </a:pPr>
          <a:r>
            <a:rPr lang="en-IN" sz="1600" b="1" dirty="0" err="1"/>
            <a:t>TinyLlama</a:t>
          </a:r>
          <a:r>
            <a:rPr lang="en-IN" sz="1600" b="1" dirty="0"/>
            <a:t> </a:t>
          </a:r>
          <a:r>
            <a:rPr lang="en-IN" sz="1600" b="1" dirty="0" err="1"/>
            <a:t>Model:Compact</a:t>
          </a:r>
          <a:r>
            <a:rPr lang="en-IN" sz="1600" b="1" dirty="0"/>
            <a:t> and Efficient: </a:t>
          </a:r>
          <a:r>
            <a:rPr lang="en-IN" sz="1600" b="1" dirty="0" err="1"/>
            <a:t>TinyLlama</a:t>
          </a:r>
          <a:r>
            <a:rPr lang="en-IN" sz="1600" b="1" dirty="0"/>
            <a:t> is a compact language model optimized for performance and resource efficiency, making it ideal for deployment on devices with limited computational power.</a:t>
          </a:r>
          <a:endParaRPr lang="en-US" sz="1600" dirty="0"/>
        </a:p>
      </dgm:t>
    </dgm:pt>
    <dgm:pt modelId="{411CCEE7-15EF-4540-A8A1-D5069FBC60EF}" type="parTrans" cxnId="{13D87F64-9E35-444F-9109-AA3B5BC62CE5}">
      <dgm:prSet/>
      <dgm:spPr/>
      <dgm:t>
        <a:bodyPr/>
        <a:lstStyle/>
        <a:p>
          <a:endParaRPr lang="en-US"/>
        </a:p>
      </dgm:t>
    </dgm:pt>
    <dgm:pt modelId="{3FAC6262-71D8-4234-8D43-748C528B5812}" type="sibTrans" cxnId="{13D87F64-9E35-444F-9109-AA3B5BC62CE5}">
      <dgm:prSet/>
      <dgm:spPr/>
      <dgm:t>
        <a:bodyPr/>
        <a:lstStyle/>
        <a:p>
          <a:endParaRPr lang="en-US"/>
        </a:p>
      </dgm:t>
    </dgm:pt>
    <dgm:pt modelId="{DFB1BF16-F2BD-49C0-8BBA-D52AC44ED5A5}">
      <dgm:prSet/>
      <dgm:spPr/>
      <dgm:t>
        <a:bodyPr/>
        <a:lstStyle/>
        <a:p>
          <a:pPr>
            <a:lnSpc>
              <a:spcPct val="100000"/>
            </a:lnSpc>
          </a:pPr>
          <a:r>
            <a:rPr lang="en-IN" b="1" dirty="0"/>
            <a:t>Intel® </a:t>
          </a:r>
          <a:r>
            <a:rPr lang="en-IN" b="1" dirty="0" err="1"/>
            <a:t>OpenVINO</a:t>
          </a:r>
          <a:r>
            <a:rPr lang="en-IN" b="1" dirty="0"/>
            <a:t>™ </a:t>
          </a:r>
          <a:r>
            <a:rPr lang="en-IN" b="1" dirty="0" err="1"/>
            <a:t>Optimization:Efficient</a:t>
          </a:r>
          <a:r>
            <a:rPr lang="en-IN" b="1" dirty="0"/>
            <a:t> AI Inference: Utilizes </a:t>
          </a:r>
          <a:r>
            <a:rPr lang="en-IN" b="1" dirty="0" err="1"/>
            <a:t>OpenVINO</a:t>
          </a:r>
          <a:r>
            <a:rPr lang="en-IN" b="1" dirty="0"/>
            <a:t> to optimize </a:t>
          </a:r>
          <a:r>
            <a:rPr lang="en-IN" b="1" dirty="0" err="1"/>
            <a:t>TinyLlama</a:t>
          </a:r>
          <a:r>
            <a:rPr lang="en-IN" b="1" dirty="0"/>
            <a:t> for efficient CPU inference, significantly enhancing performance on Intel AI laptops without the need for expensive GPUs</a:t>
          </a:r>
          <a:endParaRPr lang="en-US" dirty="0"/>
        </a:p>
      </dgm:t>
    </dgm:pt>
    <dgm:pt modelId="{23077195-B59E-4A8D-ACDB-084D75CF480A}" type="parTrans" cxnId="{DF023C00-EAD8-46AE-B574-696AD17A46F4}">
      <dgm:prSet/>
      <dgm:spPr/>
      <dgm:t>
        <a:bodyPr/>
        <a:lstStyle/>
        <a:p>
          <a:endParaRPr lang="en-US"/>
        </a:p>
      </dgm:t>
    </dgm:pt>
    <dgm:pt modelId="{1669180A-2DE9-4867-97E2-3AF045D74B23}" type="sibTrans" cxnId="{DF023C00-EAD8-46AE-B574-696AD17A46F4}">
      <dgm:prSet/>
      <dgm:spPr/>
      <dgm:t>
        <a:bodyPr/>
        <a:lstStyle/>
        <a:p>
          <a:endParaRPr lang="en-US"/>
        </a:p>
      </dgm:t>
    </dgm:pt>
    <dgm:pt modelId="{B8C52C29-7405-4EAB-826C-F988EBC98655}" type="pres">
      <dgm:prSet presAssocID="{DC8A9F02-F717-428A-A763-B460E5745329}" presName="root" presStyleCnt="0">
        <dgm:presLayoutVars>
          <dgm:dir/>
          <dgm:resizeHandles val="exact"/>
        </dgm:presLayoutVars>
      </dgm:prSet>
      <dgm:spPr/>
    </dgm:pt>
    <dgm:pt modelId="{59D49FD0-83EF-4808-8D4E-D6F92B3D7265}" type="pres">
      <dgm:prSet presAssocID="{C01AD41A-96AB-45E2-9156-ED72C7E20158}" presName="compNode" presStyleCnt="0"/>
      <dgm:spPr/>
    </dgm:pt>
    <dgm:pt modelId="{84146BA3-0107-403A-AD51-77F9BD535846}" type="pres">
      <dgm:prSet presAssocID="{C01AD41A-96AB-45E2-9156-ED72C7E20158}" presName="bgRect" presStyleLbl="bgShp" presStyleIdx="0" presStyleCnt="2"/>
      <dgm:spPr/>
    </dgm:pt>
    <dgm:pt modelId="{DB96F1E9-FB81-4451-8FCC-4C6D15DBB1BB}" type="pres">
      <dgm:prSet presAssocID="{C01AD41A-96AB-45E2-9156-ED72C7E201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1E54DBF-7F0F-47CE-91CD-883BAC59D89E}" type="pres">
      <dgm:prSet presAssocID="{C01AD41A-96AB-45E2-9156-ED72C7E20158}" presName="spaceRect" presStyleCnt="0"/>
      <dgm:spPr/>
    </dgm:pt>
    <dgm:pt modelId="{4E761651-2C21-4D35-8C21-3F8BB56AC72E}" type="pres">
      <dgm:prSet presAssocID="{C01AD41A-96AB-45E2-9156-ED72C7E20158}" presName="parTx" presStyleLbl="revTx" presStyleIdx="0" presStyleCnt="2" custScaleY="120834">
        <dgm:presLayoutVars>
          <dgm:chMax val="0"/>
          <dgm:chPref val="0"/>
        </dgm:presLayoutVars>
      </dgm:prSet>
      <dgm:spPr/>
    </dgm:pt>
    <dgm:pt modelId="{80C7CB2B-A5EF-48D4-B745-144E6A5815E2}" type="pres">
      <dgm:prSet presAssocID="{3FAC6262-71D8-4234-8D43-748C528B5812}" presName="sibTrans" presStyleCnt="0"/>
      <dgm:spPr/>
    </dgm:pt>
    <dgm:pt modelId="{38D3F114-0586-4483-A4F6-4E11680ABE85}" type="pres">
      <dgm:prSet presAssocID="{DFB1BF16-F2BD-49C0-8BBA-D52AC44ED5A5}" presName="compNode" presStyleCnt="0"/>
      <dgm:spPr/>
    </dgm:pt>
    <dgm:pt modelId="{C5BADE5A-3BFC-4014-AEF6-0063090FD780}" type="pres">
      <dgm:prSet presAssocID="{DFB1BF16-F2BD-49C0-8BBA-D52AC44ED5A5}" presName="bgRect" presStyleLbl="bgShp" presStyleIdx="1" presStyleCnt="2"/>
      <dgm:spPr/>
    </dgm:pt>
    <dgm:pt modelId="{607984AC-3160-4976-BCC5-3A1102AC6208}" type="pres">
      <dgm:prSet presAssocID="{DFB1BF16-F2BD-49C0-8BBA-D52AC44ED5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114EA629-C1A8-44A6-A126-8018053843E5}" type="pres">
      <dgm:prSet presAssocID="{DFB1BF16-F2BD-49C0-8BBA-D52AC44ED5A5}" presName="spaceRect" presStyleCnt="0"/>
      <dgm:spPr/>
    </dgm:pt>
    <dgm:pt modelId="{97209E05-D881-441B-B3BE-3BD59B1FD87E}" type="pres">
      <dgm:prSet presAssocID="{DFB1BF16-F2BD-49C0-8BBA-D52AC44ED5A5}" presName="parTx" presStyleLbl="revTx" presStyleIdx="1" presStyleCnt="2">
        <dgm:presLayoutVars>
          <dgm:chMax val="0"/>
          <dgm:chPref val="0"/>
        </dgm:presLayoutVars>
      </dgm:prSet>
      <dgm:spPr/>
    </dgm:pt>
  </dgm:ptLst>
  <dgm:cxnLst>
    <dgm:cxn modelId="{DF023C00-EAD8-46AE-B574-696AD17A46F4}" srcId="{DC8A9F02-F717-428A-A763-B460E5745329}" destId="{DFB1BF16-F2BD-49C0-8BBA-D52AC44ED5A5}" srcOrd="1" destOrd="0" parTransId="{23077195-B59E-4A8D-ACDB-084D75CF480A}" sibTransId="{1669180A-2DE9-4867-97E2-3AF045D74B23}"/>
    <dgm:cxn modelId="{492B0C3C-3702-4A5F-AFDB-3277AC7136C3}" type="presOf" srcId="{C01AD41A-96AB-45E2-9156-ED72C7E20158}" destId="{4E761651-2C21-4D35-8C21-3F8BB56AC72E}" srcOrd="0" destOrd="0" presId="urn:microsoft.com/office/officeart/2018/2/layout/IconVerticalSolidList"/>
    <dgm:cxn modelId="{13D87F64-9E35-444F-9109-AA3B5BC62CE5}" srcId="{DC8A9F02-F717-428A-A763-B460E5745329}" destId="{C01AD41A-96AB-45E2-9156-ED72C7E20158}" srcOrd="0" destOrd="0" parTransId="{411CCEE7-15EF-4540-A8A1-D5069FBC60EF}" sibTransId="{3FAC6262-71D8-4234-8D43-748C528B5812}"/>
    <dgm:cxn modelId="{2B704FAF-44A9-4120-BD81-375269F80E3E}" type="presOf" srcId="{DC8A9F02-F717-428A-A763-B460E5745329}" destId="{B8C52C29-7405-4EAB-826C-F988EBC98655}" srcOrd="0" destOrd="0" presId="urn:microsoft.com/office/officeart/2018/2/layout/IconVerticalSolidList"/>
    <dgm:cxn modelId="{D89D28BF-BBE3-4A26-8F33-7B15DCCC0376}" type="presOf" srcId="{DFB1BF16-F2BD-49C0-8BBA-D52AC44ED5A5}" destId="{97209E05-D881-441B-B3BE-3BD59B1FD87E}" srcOrd="0" destOrd="0" presId="urn:microsoft.com/office/officeart/2018/2/layout/IconVerticalSolidList"/>
    <dgm:cxn modelId="{8BE27197-CF3A-4323-8786-6D09B92280EA}" type="presParOf" srcId="{B8C52C29-7405-4EAB-826C-F988EBC98655}" destId="{59D49FD0-83EF-4808-8D4E-D6F92B3D7265}" srcOrd="0" destOrd="0" presId="urn:microsoft.com/office/officeart/2018/2/layout/IconVerticalSolidList"/>
    <dgm:cxn modelId="{31425079-00D9-4C2B-A97D-7CA2E8032FE8}" type="presParOf" srcId="{59D49FD0-83EF-4808-8D4E-D6F92B3D7265}" destId="{84146BA3-0107-403A-AD51-77F9BD535846}" srcOrd="0" destOrd="0" presId="urn:microsoft.com/office/officeart/2018/2/layout/IconVerticalSolidList"/>
    <dgm:cxn modelId="{61829AF5-5684-411F-A335-2E61E9B4713A}" type="presParOf" srcId="{59D49FD0-83EF-4808-8D4E-D6F92B3D7265}" destId="{DB96F1E9-FB81-4451-8FCC-4C6D15DBB1BB}" srcOrd="1" destOrd="0" presId="urn:microsoft.com/office/officeart/2018/2/layout/IconVerticalSolidList"/>
    <dgm:cxn modelId="{7F691919-0563-4FFC-8864-C0CBC30390AA}" type="presParOf" srcId="{59D49FD0-83EF-4808-8D4E-D6F92B3D7265}" destId="{A1E54DBF-7F0F-47CE-91CD-883BAC59D89E}" srcOrd="2" destOrd="0" presId="urn:microsoft.com/office/officeart/2018/2/layout/IconVerticalSolidList"/>
    <dgm:cxn modelId="{2B3CC11F-1330-422E-877C-0BC5E517F293}" type="presParOf" srcId="{59D49FD0-83EF-4808-8D4E-D6F92B3D7265}" destId="{4E761651-2C21-4D35-8C21-3F8BB56AC72E}" srcOrd="3" destOrd="0" presId="urn:microsoft.com/office/officeart/2018/2/layout/IconVerticalSolidList"/>
    <dgm:cxn modelId="{4EB7DBC0-E4A8-4FB1-A727-04A7D4C82263}" type="presParOf" srcId="{B8C52C29-7405-4EAB-826C-F988EBC98655}" destId="{80C7CB2B-A5EF-48D4-B745-144E6A5815E2}" srcOrd="1" destOrd="0" presId="urn:microsoft.com/office/officeart/2018/2/layout/IconVerticalSolidList"/>
    <dgm:cxn modelId="{1D45D942-DA3D-43E0-A887-042B08C4EE1A}" type="presParOf" srcId="{B8C52C29-7405-4EAB-826C-F988EBC98655}" destId="{38D3F114-0586-4483-A4F6-4E11680ABE85}" srcOrd="2" destOrd="0" presId="urn:microsoft.com/office/officeart/2018/2/layout/IconVerticalSolidList"/>
    <dgm:cxn modelId="{4DFDBCB3-DF32-4D5A-BEDA-3B3C08835E9F}" type="presParOf" srcId="{38D3F114-0586-4483-A4F6-4E11680ABE85}" destId="{C5BADE5A-3BFC-4014-AEF6-0063090FD780}" srcOrd="0" destOrd="0" presId="urn:microsoft.com/office/officeart/2018/2/layout/IconVerticalSolidList"/>
    <dgm:cxn modelId="{AE8DBA75-0AB8-47E1-A503-9CACCCE8E7FA}" type="presParOf" srcId="{38D3F114-0586-4483-A4F6-4E11680ABE85}" destId="{607984AC-3160-4976-BCC5-3A1102AC6208}" srcOrd="1" destOrd="0" presId="urn:microsoft.com/office/officeart/2018/2/layout/IconVerticalSolidList"/>
    <dgm:cxn modelId="{FD2101F5-6BEE-42D7-9457-B0C6F1FB888F}" type="presParOf" srcId="{38D3F114-0586-4483-A4F6-4E11680ABE85}" destId="{114EA629-C1A8-44A6-A126-8018053843E5}" srcOrd="2" destOrd="0" presId="urn:microsoft.com/office/officeart/2018/2/layout/IconVerticalSolidList"/>
    <dgm:cxn modelId="{67189F65-F216-46AE-B146-38A4E02A6CF9}" type="presParOf" srcId="{38D3F114-0586-4483-A4F6-4E11680ABE85}" destId="{97209E05-D881-441B-B3BE-3BD59B1FD8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9AFFA-8CBC-43F1-B799-45E6DC82183E}" type="doc">
      <dgm:prSet loTypeId="urn:microsoft.com/office/officeart/2005/8/layout/matrix2" loCatId="matrix" qsTypeId="urn:microsoft.com/office/officeart/2005/8/quickstyle/simple4" qsCatId="simple" csTypeId="urn:microsoft.com/office/officeart/2005/8/colors/colorful2" csCatId="colorful" phldr="1"/>
      <dgm:spPr/>
      <dgm:t>
        <a:bodyPr/>
        <a:lstStyle/>
        <a:p>
          <a:endParaRPr lang="en-US"/>
        </a:p>
      </dgm:t>
    </dgm:pt>
    <dgm:pt modelId="{825D467B-A148-4096-9E11-CB63A6075B8F}">
      <dgm:prSet/>
      <dgm:spPr/>
      <dgm:t>
        <a:bodyPr/>
        <a:lstStyle/>
        <a:p>
          <a:r>
            <a:rPr lang="en-US" b="0" i="0" baseline="0" dirty="0"/>
            <a:t>·  </a:t>
          </a:r>
          <a:r>
            <a:rPr lang="en-US" b="1" i="0" baseline="0" dirty="0"/>
            <a:t>Content</a:t>
          </a:r>
          <a:r>
            <a:rPr lang="en-US" b="0" i="0" baseline="0" dirty="0"/>
            <a:t>: The dataset includes color names and their respective RGB values stored in a CSV format. It is designed for tasks such as color recognition and generation. For instance, it might be used to train models that assist color-blind individuals in recognizing and differentiating colors.</a:t>
          </a:r>
          <a:endParaRPr lang="en-US" dirty="0"/>
        </a:p>
      </dgm:t>
    </dgm:pt>
    <dgm:pt modelId="{EF3C5AD3-F81D-4889-86AB-CE2BE87EB560}" type="parTrans" cxnId="{3046A4C8-2EE9-417C-B2DE-20C2D997C73E}">
      <dgm:prSet/>
      <dgm:spPr/>
      <dgm:t>
        <a:bodyPr/>
        <a:lstStyle/>
        <a:p>
          <a:endParaRPr lang="en-US"/>
        </a:p>
      </dgm:t>
    </dgm:pt>
    <dgm:pt modelId="{2135B372-0657-43C6-A5BE-CDB5162C8D98}" type="sibTrans" cxnId="{3046A4C8-2EE9-417C-B2DE-20C2D997C73E}">
      <dgm:prSet/>
      <dgm:spPr/>
      <dgm:t>
        <a:bodyPr/>
        <a:lstStyle/>
        <a:p>
          <a:endParaRPr lang="en-US"/>
        </a:p>
      </dgm:t>
    </dgm:pt>
    <dgm:pt modelId="{6062FF3F-830F-49F5-B45D-0C30010EE7B0}">
      <dgm:prSet/>
      <dgm:spPr/>
      <dgm:t>
        <a:bodyPr/>
        <a:lstStyle/>
        <a:p>
          <a:r>
            <a:rPr lang="en-US" b="0" i="0" baseline="0" dirty="0"/>
            <a:t>·  </a:t>
          </a:r>
          <a:r>
            <a:rPr lang="en-US" b="1" i="0" baseline="0" dirty="0"/>
            <a:t>Structure</a:t>
          </a:r>
          <a:r>
            <a:rPr lang="en-US" b="0" i="0" baseline="0" dirty="0"/>
            <a:t>: The dataset is organized into directories based on common colors. Each directory contains images that prominently feature the respective color, helping to train models to recognize and categorize colors accurately. For example, directories may include images named blue_car.jpg and red_dress.jpg in their respective blue and red directories​​.</a:t>
          </a:r>
          <a:endParaRPr lang="en-US" dirty="0"/>
        </a:p>
      </dgm:t>
    </dgm:pt>
    <dgm:pt modelId="{15986B06-ACD8-4A43-AEA0-4E8CA6021A07}" type="parTrans" cxnId="{8188C90A-2FBA-4123-B029-AB632320DE28}">
      <dgm:prSet/>
      <dgm:spPr/>
      <dgm:t>
        <a:bodyPr/>
        <a:lstStyle/>
        <a:p>
          <a:endParaRPr lang="en-US"/>
        </a:p>
      </dgm:t>
    </dgm:pt>
    <dgm:pt modelId="{BA4BD0C9-91B2-40E6-906D-FFDC0F602FE6}" type="sibTrans" cxnId="{8188C90A-2FBA-4123-B029-AB632320DE28}">
      <dgm:prSet/>
      <dgm:spPr/>
      <dgm:t>
        <a:bodyPr/>
        <a:lstStyle/>
        <a:p>
          <a:endParaRPr lang="en-US"/>
        </a:p>
      </dgm:t>
    </dgm:pt>
    <dgm:pt modelId="{FE7FE581-059C-4FCE-AEA4-D055D2D7F203}">
      <dgm:prSet/>
      <dgm:spPr/>
      <dgm:t>
        <a:bodyPr/>
        <a:lstStyle/>
        <a:p>
          <a:r>
            <a:rPr lang="en-US" b="0" i="0" baseline="0"/>
            <a:t>·  </a:t>
          </a:r>
          <a:r>
            <a:rPr lang="en-US" b="1" i="0" baseline="0"/>
            <a:t>Applications</a:t>
          </a:r>
          <a:r>
            <a:rPr lang="en-US" b="0" i="0" baseline="0"/>
            <a:t>: This dataset can be used in various machine learning tasks, including color classification, text generation related to color descriptions, and text-to-image generation where accurate color depiction is crucial. It is particularly useful in developing tools for color-blind individuals and enhancing real-time machine translation systems for color descriptions​.</a:t>
          </a:r>
          <a:endParaRPr lang="en-US"/>
        </a:p>
      </dgm:t>
    </dgm:pt>
    <dgm:pt modelId="{0AAE9803-AA06-4286-915B-56CCA6894B24}" type="parTrans" cxnId="{E647E635-03DD-472E-9C4A-E05794C60E6B}">
      <dgm:prSet/>
      <dgm:spPr/>
      <dgm:t>
        <a:bodyPr/>
        <a:lstStyle/>
        <a:p>
          <a:endParaRPr lang="en-US"/>
        </a:p>
      </dgm:t>
    </dgm:pt>
    <dgm:pt modelId="{225F5011-A257-45B7-8E1D-FDC46C973DEF}" type="sibTrans" cxnId="{E647E635-03DD-472E-9C4A-E05794C60E6B}">
      <dgm:prSet/>
      <dgm:spPr/>
      <dgm:t>
        <a:bodyPr/>
        <a:lstStyle/>
        <a:p>
          <a:endParaRPr lang="en-US"/>
        </a:p>
      </dgm:t>
    </dgm:pt>
    <dgm:pt modelId="{390E5570-DC2C-4320-AD35-58703CBC7B3B}">
      <dgm:prSet/>
      <dgm:spPr/>
      <dgm:t>
        <a:bodyPr/>
        <a:lstStyle/>
        <a:p>
          <a:r>
            <a:rPr lang="en-US" b="0" i="0" baseline="0"/>
            <a:t>·  </a:t>
          </a:r>
          <a:r>
            <a:rPr lang="en-US" b="1" i="0" baseline="0"/>
            <a:t>Training Data and Sources</a:t>
          </a:r>
          <a:r>
            <a:rPr lang="en-US" b="0" i="0" baseline="0"/>
            <a:t>: Images within the dataset are often sourced from the internet and are categorized to cover a wide range of colors. Contributors are encouraged to provide high-quality images with appropriate licensing to improve the dataset's diversity and compliance.</a:t>
          </a:r>
          <a:endParaRPr lang="en-US"/>
        </a:p>
      </dgm:t>
    </dgm:pt>
    <dgm:pt modelId="{31B75B97-F406-4920-8F76-ED84336F428B}" type="parTrans" cxnId="{7BB3413A-B6F9-43C2-914D-4D445D20A4AC}">
      <dgm:prSet/>
      <dgm:spPr/>
      <dgm:t>
        <a:bodyPr/>
        <a:lstStyle/>
        <a:p>
          <a:endParaRPr lang="en-US"/>
        </a:p>
      </dgm:t>
    </dgm:pt>
    <dgm:pt modelId="{56D450A9-14D9-42DF-858A-31B1A15AAC60}" type="sibTrans" cxnId="{7BB3413A-B6F9-43C2-914D-4D445D20A4AC}">
      <dgm:prSet/>
      <dgm:spPr/>
      <dgm:t>
        <a:bodyPr/>
        <a:lstStyle/>
        <a:p>
          <a:endParaRPr lang="en-US"/>
        </a:p>
      </dgm:t>
    </dgm:pt>
    <dgm:pt modelId="{3C78F6DC-A236-40CB-9187-0BCEBB2994AF}" type="pres">
      <dgm:prSet presAssocID="{4289AFFA-8CBC-43F1-B799-45E6DC82183E}" presName="matrix" presStyleCnt="0">
        <dgm:presLayoutVars>
          <dgm:chMax val="1"/>
          <dgm:dir/>
          <dgm:resizeHandles val="exact"/>
        </dgm:presLayoutVars>
      </dgm:prSet>
      <dgm:spPr/>
    </dgm:pt>
    <dgm:pt modelId="{B98F37BE-5EAD-4B85-A131-EE0D7FD1B211}" type="pres">
      <dgm:prSet presAssocID="{4289AFFA-8CBC-43F1-B799-45E6DC82183E}" presName="axisShape" presStyleLbl="bgShp" presStyleIdx="0" presStyleCnt="1" custScaleX="102205" custScaleY="100000"/>
      <dgm:spPr/>
    </dgm:pt>
    <dgm:pt modelId="{04C61FE2-4993-45D8-8B0D-139226C4DAE4}" type="pres">
      <dgm:prSet presAssocID="{4289AFFA-8CBC-43F1-B799-45E6DC82183E}" presName="rect1" presStyleLbl="node1" presStyleIdx="0" presStyleCnt="4">
        <dgm:presLayoutVars>
          <dgm:chMax val="0"/>
          <dgm:chPref val="0"/>
          <dgm:bulletEnabled val="1"/>
        </dgm:presLayoutVars>
      </dgm:prSet>
      <dgm:spPr/>
    </dgm:pt>
    <dgm:pt modelId="{E3057509-E4C9-4D70-B814-48BC3C214058}" type="pres">
      <dgm:prSet presAssocID="{4289AFFA-8CBC-43F1-B799-45E6DC82183E}" presName="rect2" presStyleLbl="node1" presStyleIdx="1" presStyleCnt="4">
        <dgm:presLayoutVars>
          <dgm:chMax val="0"/>
          <dgm:chPref val="0"/>
          <dgm:bulletEnabled val="1"/>
        </dgm:presLayoutVars>
      </dgm:prSet>
      <dgm:spPr/>
    </dgm:pt>
    <dgm:pt modelId="{FD5D8572-DD54-4271-AA2B-5739DF626D4F}" type="pres">
      <dgm:prSet presAssocID="{4289AFFA-8CBC-43F1-B799-45E6DC82183E}" presName="rect3" presStyleLbl="node1" presStyleIdx="2" presStyleCnt="4">
        <dgm:presLayoutVars>
          <dgm:chMax val="0"/>
          <dgm:chPref val="0"/>
          <dgm:bulletEnabled val="1"/>
        </dgm:presLayoutVars>
      </dgm:prSet>
      <dgm:spPr/>
    </dgm:pt>
    <dgm:pt modelId="{F3A307C0-E76F-4F3C-8769-D5D95186DD2C}" type="pres">
      <dgm:prSet presAssocID="{4289AFFA-8CBC-43F1-B799-45E6DC82183E}" presName="rect4" presStyleLbl="node1" presStyleIdx="3" presStyleCnt="4">
        <dgm:presLayoutVars>
          <dgm:chMax val="0"/>
          <dgm:chPref val="0"/>
          <dgm:bulletEnabled val="1"/>
        </dgm:presLayoutVars>
      </dgm:prSet>
      <dgm:spPr/>
    </dgm:pt>
  </dgm:ptLst>
  <dgm:cxnLst>
    <dgm:cxn modelId="{8188C90A-2FBA-4123-B029-AB632320DE28}" srcId="{4289AFFA-8CBC-43F1-B799-45E6DC82183E}" destId="{6062FF3F-830F-49F5-B45D-0C30010EE7B0}" srcOrd="1" destOrd="0" parTransId="{15986B06-ACD8-4A43-AEA0-4E8CA6021A07}" sibTransId="{BA4BD0C9-91B2-40E6-906D-FFDC0F602FE6}"/>
    <dgm:cxn modelId="{6F75DC0D-B9BA-4FFC-926C-F3731E069C1E}" type="presOf" srcId="{390E5570-DC2C-4320-AD35-58703CBC7B3B}" destId="{F3A307C0-E76F-4F3C-8769-D5D95186DD2C}" srcOrd="0" destOrd="0" presId="urn:microsoft.com/office/officeart/2005/8/layout/matrix2"/>
    <dgm:cxn modelId="{E647E635-03DD-472E-9C4A-E05794C60E6B}" srcId="{4289AFFA-8CBC-43F1-B799-45E6DC82183E}" destId="{FE7FE581-059C-4FCE-AEA4-D055D2D7F203}" srcOrd="2" destOrd="0" parTransId="{0AAE9803-AA06-4286-915B-56CCA6894B24}" sibTransId="{225F5011-A257-45B7-8E1D-FDC46C973DEF}"/>
    <dgm:cxn modelId="{7BB3413A-B6F9-43C2-914D-4D445D20A4AC}" srcId="{4289AFFA-8CBC-43F1-B799-45E6DC82183E}" destId="{390E5570-DC2C-4320-AD35-58703CBC7B3B}" srcOrd="3" destOrd="0" parTransId="{31B75B97-F406-4920-8F76-ED84336F428B}" sibTransId="{56D450A9-14D9-42DF-858A-31B1A15AAC60}"/>
    <dgm:cxn modelId="{DDC6BD5B-0186-4BE7-8696-21CC7C7E02E1}" type="presOf" srcId="{4289AFFA-8CBC-43F1-B799-45E6DC82183E}" destId="{3C78F6DC-A236-40CB-9187-0BCEBB2994AF}" srcOrd="0" destOrd="0" presId="urn:microsoft.com/office/officeart/2005/8/layout/matrix2"/>
    <dgm:cxn modelId="{44AFF753-6130-461D-BC9B-4D92A4E4B30C}" type="presOf" srcId="{FE7FE581-059C-4FCE-AEA4-D055D2D7F203}" destId="{FD5D8572-DD54-4271-AA2B-5739DF626D4F}" srcOrd="0" destOrd="0" presId="urn:microsoft.com/office/officeart/2005/8/layout/matrix2"/>
    <dgm:cxn modelId="{3046A4C8-2EE9-417C-B2DE-20C2D997C73E}" srcId="{4289AFFA-8CBC-43F1-B799-45E6DC82183E}" destId="{825D467B-A148-4096-9E11-CB63A6075B8F}" srcOrd="0" destOrd="0" parTransId="{EF3C5AD3-F81D-4889-86AB-CE2BE87EB560}" sibTransId="{2135B372-0657-43C6-A5BE-CDB5162C8D98}"/>
    <dgm:cxn modelId="{97385BDD-B1C9-4D6F-A0CD-FB5E6472EC3C}" type="presOf" srcId="{825D467B-A148-4096-9E11-CB63A6075B8F}" destId="{04C61FE2-4993-45D8-8B0D-139226C4DAE4}" srcOrd="0" destOrd="0" presId="urn:microsoft.com/office/officeart/2005/8/layout/matrix2"/>
    <dgm:cxn modelId="{5ED46ADD-E1AC-4123-B7B3-21D6FD0164F2}" type="presOf" srcId="{6062FF3F-830F-49F5-B45D-0C30010EE7B0}" destId="{E3057509-E4C9-4D70-B814-48BC3C214058}" srcOrd="0" destOrd="0" presId="urn:microsoft.com/office/officeart/2005/8/layout/matrix2"/>
    <dgm:cxn modelId="{4E74A0E2-D261-416B-A491-BA720F968F3A}" type="presParOf" srcId="{3C78F6DC-A236-40CB-9187-0BCEBB2994AF}" destId="{B98F37BE-5EAD-4B85-A131-EE0D7FD1B211}" srcOrd="0" destOrd="0" presId="urn:microsoft.com/office/officeart/2005/8/layout/matrix2"/>
    <dgm:cxn modelId="{1BF6CA9D-D6C9-4AC4-A0FB-D05654E6A070}" type="presParOf" srcId="{3C78F6DC-A236-40CB-9187-0BCEBB2994AF}" destId="{04C61FE2-4993-45D8-8B0D-139226C4DAE4}" srcOrd="1" destOrd="0" presId="urn:microsoft.com/office/officeart/2005/8/layout/matrix2"/>
    <dgm:cxn modelId="{6FA99749-DBF9-4918-86D1-DF13AE7A6DDA}" type="presParOf" srcId="{3C78F6DC-A236-40CB-9187-0BCEBB2994AF}" destId="{E3057509-E4C9-4D70-B814-48BC3C214058}" srcOrd="2" destOrd="0" presId="urn:microsoft.com/office/officeart/2005/8/layout/matrix2"/>
    <dgm:cxn modelId="{E8C48770-18D2-41C8-93A7-082FA4561A40}" type="presParOf" srcId="{3C78F6DC-A236-40CB-9187-0BCEBB2994AF}" destId="{FD5D8572-DD54-4271-AA2B-5739DF626D4F}" srcOrd="3" destOrd="0" presId="urn:microsoft.com/office/officeart/2005/8/layout/matrix2"/>
    <dgm:cxn modelId="{BE0E99B0-64FF-40AE-88AC-E43D13FACED6}" type="presParOf" srcId="{3C78F6DC-A236-40CB-9187-0BCEBB2994AF}" destId="{F3A307C0-E76F-4F3C-8769-D5D95186DD2C}"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705B2-8133-48F7-A114-719FE37A86F9}">
      <dsp:nvSpPr>
        <dsp:cNvPr id="0" name=""/>
        <dsp:cNvSpPr/>
      </dsp:nvSpPr>
      <dsp:spPr>
        <a:xfrm>
          <a:off x="0" y="197465"/>
          <a:ext cx="3924300" cy="101186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High Resource Demand: Running GenAI and LLMs typically requires powerful GPUs, limiting accessibility.</a:t>
          </a:r>
          <a:endParaRPr lang="en-US" sz="1500" kern="1200"/>
        </a:p>
      </dsp:txBody>
      <dsp:txXfrm>
        <a:off x="49395" y="246860"/>
        <a:ext cx="3825510" cy="913077"/>
      </dsp:txXfrm>
    </dsp:sp>
    <dsp:sp modelId="{4079916B-6B1F-4733-B143-936A16C9A4ED}">
      <dsp:nvSpPr>
        <dsp:cNvPr id="0" name=""/>
        <dsp:cNvSpPr/>
      </dsp:nvSpPr>
      <dsp:spPr>
        <a:xfrm>
          <a:off x="0" y="1252532"/>
          <a:ext cx="3924300" cy="1011867"/>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Need for CPU Solutions: There is a pressing need for AI inference and fine-tuning solutions on CPUs, especially for Intel AI laptops.</a:t>
          </a:r>
          <a:endParaRPr lang="en-US" sz="1500" kern="1200"/>
        </a:p>
      </dsp:txBody>
      <dsp:txXfrm>
        <a:off x="49395" y="1301927"/>
        <a:ext cx="3825510" cy="913077"/>
      </dsp:txXfrm>
    </dsp:sp>
    <dsp:sp modelId="{3D6B7E0D-8934-436B-AFBA-21ACD435CEE0}">
      <dsp:nvSpPr>
        <dsp:cNvPr id="0" name=""/>
        <dsp:cNvSpPr/>
      </dsp:nvSpPr>
      <dsp:spPr>
        <a:xfrm>
          <a:off x="0" y="2307599"/>
          <a:ext cx="3924300" cy="1011867"/>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Intel OpenVINO Optimization: OpenVINO optimizes AI models to run efficiently on CPUs, reducing costs and energy consumption.</a:t>
          </a:r>
          <a:endParaRPr lang="en-US" sz="1500" kern="1200"/>
        </a:p>
      </dsp:txBody>
      <dsp:txXfrm>
        <a:off x="49395" y="2356994"/>
        <a:ext cx="3825510" cy="913077"/>
      </dsp:txXfrm>
    </dsp:sp>
    <dsp:sp modelId="{4DF1FC3B-98FD-4606-B9AE-E6CF9845FE77}">
      <dsp:nvSpPr>
        <dsp:cNvPr id="0" name=""/>
        <dsp:cNvSpPr/>
      </dsp:nvSpPr>
      <dsp:spPr>
        <a:xfrm>
          <a:off x="0" y="3362667"/>
          <a:ext cx="3924300" cy="1011867"/>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Democratizing AI: These technologies make advanced AI tools more accessible and portable, fostering innovation and expanding the impact of AI.</a:t>
          </a:r>
          <a:endParaRPr lang="en-US" sz="1500" kern="1200"/>
        </a:p>
      </dsp:txBody>
      <dsp:txXfrm>
        <a:off x="49395" y="3412062"/>
        <a:ext cx="3825510" cy="913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46BA3-0107-403A-AD51-77F9BD535846}">
      <dsp:nvSpPr>
        <dsp:cNvPr id="0" name=""/>
        <dsp:cNvSpPr/>
      </dsp:nvSpPr>
      <dsp:spPr>
        <a:xfrm>
          <a:off x="0" y="594345"/>
          <a:ext cx="8596312" cy="12008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6F1E9-FB81-4451-8FCC-4C6D15DBB1BB}">
      <dsp:nvSpPr>
        <dsp:cNvPr id="0" name=""/>
        <dsp:cNvSpPr/>
      </dsp:nvSpPr>
      <dsp:spPr>
        <a:xfrm>
          <a:off x="363247" y="864529"/>
          <a:ext cx="660450" cy="660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61651-2C21-4D35-8C21-3F8BB56AC72E}">
      <dsp:nvSpPr>
        <dsp:cNvPr id="0" name=""/>
        <dsp:cNvSpPr/>
      </dsp:nvSpPr>
      <dsp:spPr>
        <a:xfrm>
          <a:off x="1386946" y="469255"/>
          <a:ext cx="7209365" cy="145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87" tIns="127087" rIns="127087" bIns="127087" numCol="1" spcCol="1270" anchor="ctr" anchorCtr="0">
          <a:noAutofit/>
        </a:bodyPr>
        <a:lstStyle/>
        <a:p>
          <a:pPr marL="0" lvl="0" indent="0" algn="l" defTabSz="711200">
            <a:lnSpc>
              <a:spcPct val="100000"/>
            </a:lnSpc>
            <a:spcBef>
              <a:spcPct val="0"/>
            </a:spcBef>
            <a:spcAft>
              <a:spcPct val="35000"/>
            </a:spcAft>
            <a:buNone/>
          </a:pPr>
          <a:r>
            <a:rPr lang="en-IN" sz="1600" b="1" kern="1200" dirty="0" err="1"/>
            <a:t>TinyLlama</a:t>
          </a:r>
          <a:r>
            <a:rPr lang="en-IN" sz="1600" b="1" kern="1200" dirty="0"/>
            <a:t> </a:t>
          </a:r>
          <a:r>
            <a:rPr lang="en-IN" sz="1600" b="1" kern="1200" dirty="0" err="1"/>
            <a:t>Model:Compact</a:t>
          </a:r>
          <a:r>
            <a:rPr lang="en-IN" sz="1600" b="1" kern="1200" dirty="0"/>
            <a:t> and Efficient: </a:t>
          </a:r>
          <a:r>
            <a:rPr lang="en-IN" sz="1600" b="1" kern="1200" dirty="0" err="1"/>
            <a:t>TinyLlama</a:t>
          </a:r>
          <a:r>
            <a:rPr lang="en-IN" sz="1600" b="1" kern="1200" dirty="0"/>
            <a:t> is a compact language model optimized for performance and resource efficiency, making it ideal for deployment on devices with limited computational power.</a:t>
          </a:r>
          <a:endParaRPr lang="en-US" sz="1600" kern="1200" dirty="0"/>
        </a:p>
      </dsp:txBody>
      <dsp:txXfrm>
        <a:off x="1386946" y="469255"/>
        <a:ext cx="7209365" cy="1450998"/>
      </dsp:txXfrm>
    </dsp:sp>
    <dsp:sp modelId="{C5BADE5A-3BFC-4014-AEF6-0063090FD780}">
      <dsp:nvSpPr>
        <dsp:cNvPr id="0" name=""/>
        <dsp:cNvSpPr/>
      </dsp:nvSpPr>
      <dsp:spPr>
        <a:xfrm>
          <a:off x="0" y="2211361"/>
          <a:ext cx="8596312" cy="12008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984AC-3160-4976-BCC5-3A1102AC6208}">
      <dsp:nvSpPr>
        <dsp:cNvPr id="0" name=""/>
        <dsp:cNvSpPr/>
      </dsp:nvSpPr>
      <dsp:spPr>
        <a:xfrm>
          <a:off x="363247" y="2481546"/>
          <a:ext cx="660450" cy="660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09E05-D881-441B-B3BE-3BD59B1FD87E}">
      <dsp:nvSpPr>
        <dsp:cNvPr id="0" name=""/>
        <dsp:cNvSpPr/>
      </dsp:nvSpPr>
      <dsp:spPr>
        <a:xfrm>
          <a:off x="1386946" y="2211361"/>
          <a:ext cx="7209365" cy="1200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87" tIns="127087" rIns="127087" bIns="127087" numCol="1" spcCol="1270" anchor="ctr" anchorCtr="0">
          <a:noAutofit/>
        </a:bodyPr>
        <a:lstStyle/>
        <a:p>
          <a:pPr marL="0" lvl="0" indent="0" algn="l" defTabSz="711200">
            <a:lnSpc>
              <a:spcPct val="100000"/>
            </a:lnSpc>
            <a:spcBef>
              <a:spcPct val="0"/>
            </a:spcBef>
            <a:spcAft>
              <a:spcPct val="35000"/>
            </a:spcAft>
            <a:buNone/>
          </a:pPr>
          <a:r>
            <a:rPr lang="en-IN" sz="1600" b="1" kern="1200" dirty="0"/>
            <a:t>Intel® </a:t>
          </a:r>
          <a:r>
            <a:rPr lang="en-IN" sz="1600" b="1" kern="1200" dirty="0" err="1"/>
            <a:t>OpenVINO</a:t>
          </a:r>
          <a:r>
            <a:rPr lang="en-IN" sz="1600" b="1" kern="1200" dirty="0"/>
            <a:t>™ </a:t>
          </a:r>
          <a:r>
            <a:rPr lang="en-IN" sz="1600" b="1" kern="1200" dirty="0" err="1"/>
            <a:t>Optimization:Efficient</a:t>
          </a:r>
          <a:r>
            <a:rPr lang="en-IN" sz="1600" b="1" kern="1200" dirty="0"/>
            <a:t> AI Inference: Utilizes </a:t>
          </a:r>
          <a:r>
            <a:rPr lang="en-IN" sz="1600" b="1" kern="1200" dirty="0" err="1"/>
            <a:t>OpenVINO</a:t>
          </a:r>
          <a:r>
            <a:rPr lang="en-IN" sz="1600" b="1" kern="1200" dirty="0"/>
            <a:t> to optimize </a:t>
          </a:r>
          <a:r>
            <a:rPr lang="en-IN" sz="1600" b="1" kern="1200" dirty="0" err="1"/>
            <a:t>TinyLlama</a:t>
          </a:r>
          <a:r>
            <a:rPr lang="en-IN" sz="1600" b="1" kern="1200" dirty="0"/>
            <a:t> for efficient CPU inference, significantly enhancing performance on Intel AI laptops without the need for expensive GPUs</a:t>
          </a:r>
          <a:endParaRPr lang="en-US" sz="1600" kern="1200" dirty="0"/>
        </a:p>
      </dsp:txBody>
      <dsp:txXfrm>
        <a:off x="1386946" y="2211361"/>
        <a:ext cx="7209365" cy="1200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37BE-5EAD-4B85-A131-EE0D7FD1B211}">
      <dsp:nvSpPr>
        <dsp:cNvPr id="0" name=""/>
        <dsp:cNvSpPr/>
      </dsp:nvSpPr>
      <dsp:spPr>
        <a:xfrm>
          <a:off x="1107160" y="0"/>
          <a:ext cx="4461782" cy="436552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4C61FE2-4993-45D8-8B0D-139226C4DAE4}">
      <dsp:nvSpPr>
        <dsp:cNvPr id="0" name=""/>
        <dsp:cNvSpPr/>
      </dsp:nvSpPr>
      <dsp:spPr>
        <a:xfrm>
          <a:off x="1439048" y="283758"/>
          <a:ext cx="1746209" cy="174620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dirty="0"/>
            <a:t>·  </a:t>
          </a:r>
          <a:r>
            <a:rPr lang="en-US" sz="800" b="1" i="0" kern="1200" baseline="0" dirty="0"/>
            <a:t>Content</a:t>
          </a:r>
          <a:r>
            <a:rPr lang="en-US" sz="800" b="0" i="0" kern="1200" baseline="0" dirty="0"/>
            <a:t>: The dataset includes color names and their respective RGB values stored in a CSV format. It is designed for tasks such as color recognition and generation. For instance, it might be used to train models that assist color-blind individuals in recognizing and differentiating colors.</a:t>
          </a:r>
          <a:endParaRPr lang="en-US" sz="800" kern="1200" dirty="0"/>
        </a:p>
      </dsp:txBody>
      <dsp:txXfrm>
        <a:off x="1524291" y="369001"/>
        <a:ext cx="1575723" cy="1575723"/>
      </dsp:txXfrm>
    </dsp:sp>
    <dsp:sp modelId="{E3057509-E4C9-4D70-B814-48BC3C214058}">
      <dsp:nvSpPr>
        <dsp:cNvPr id="0" name=""/>
        <dsp:cNvSpPr/>
      </dsp:nvSpPr>
      <dsp:spPr>
        <a:xfrm>
          <a:off x="3490844" y="283758"/>
          <a:ext cx="1746209" cy="1746209"/>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dirty="0"/>
            <a:t>·  </a:t>
          </a:r>
          <a:r>
            <a:rPr lang="en-US" sz="800" b="1" i="0" kern="1200" baseline="0" dirty="0"/>
            <a:t>Structure</a:t>
          </a:r>
          <a:r>
            <a:rPr lang="en-US" sz="800" b="0" i="0" kern="1200" baseline="0" dirty="0"/>
            <a:t>: The dataset is organized into directories based on common colors. Each directory contains images that prominently feature the respective color, helping to train models to recognize and categorize colors accurately. For example, directories may include images named blue_car.jpg and red_dress.jpg in their respective blue and red directories​​.</a:t>
          </a:r>
          <a:endParaRPr lang="en-US" sz="800" kern="1200" dirty="0"/>
        </a:p>
      </dsp:txBody>
      <dsp:txXfrm>
        <a:off x="3576087" y="369001"/>
        <a:ext cx="1575723" cy="1575723"/>
      </dsp:txXfrm>
    </dsp:sp>
    <dsp:sp modelId="{FD5D8572-DD54-4271-AA2B-5739DF626D4F}">
      <dsp:nvSpPr>
        <dsp:cNvPr id="0" name=""/>
        <dsp:cNvSpPr/>
      </dsp:nvSpPr>
      <dsp:spPr>
        <a:xfrm>
          <a:off x="1439048" y="2335554"/>
          <a:ext cx="1746209" cy="1746209"/>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a:t>·  </a:t>
          </a:r>
          <a:r>
            <a:rPr lang="en-US" sz="800" b="1" i="0" kern="1200" baseline="0"/>
            <a:t>Applications</a:t>
          </a:r>
          <a:r>
            <a:rPr lang="en-US" sz="800" b="0" i="0" kern="1200" baseline="0"/>
            <a:t>: This dataset can be used in various machine learning tasks, including color classification, text generation related to color descriptions, and text-to-image generation where accurate color depiction is crucial. It is particularly useful in developing tools for color-blind individuals and enhancing real-time machine translation systems for color descriptions​.</a:t>
          </a:r>
          <a:endParaRPr lang="en-US" sz="800" kern="1200"/>
        </a:p>
      </dsp:txBody>
      <dsp:txXfrm>
        <a:off x="1524291" y="2420797"/>
        <a:ext cx="1575723" cy="1575723"/>
      </dsp:txXfrm>
    </dsp:sp>
    <dsp:sp modelId="{F3A307C0-E76F-4F3C-8769-D5D95186DD2C}">
      <dsp:nvSpPr>
        <dsp:cNvPr id="0" name=""/>
        <dsp:cNvSpPr/>
      </dsp:nvSpPr>
      <dsp:spPr>
        <a:xfrm>
          <a:off x="3490844" y="2335554"/>
          <a:ext cx="1746209" cy="1746209"/>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a:t>·  </a:t>
          </a:r>
          <a:r>
            <a:rPr lang="en-US" sz="800" b="1" i="0" kern="1200" baseline="0"/>
            <a:t>Training Data and Sources</a:t>
          </a:r>
          <a:r>
            <a:rPr lang="en-US" sz="800" b="0" i="0" kern="1200" baseline="0"/>
            <a:t>: Images within the dataset are often sourced from the internet and are categorized to cover a wide range of colors. Contributors are encouraged to provide high-quality images with appropriate licensing to improve the dataset's diversity and compliance.</a:t>
          </a:r>
          <a:endParaRPr lang="en-US" sz="800" kern="1200"/>
        </a:p>
      </dsp:txBody>
      <dsp:txXfrm>
        <a:off x="3576087" y="2420797"/>
        <a:ext cx="1575723" cy="15757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468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5155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2698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46597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3564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551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19550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1703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00013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5337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14606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5286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41304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9259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08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Tree>
    <p:extLst>
      <p:ext uri="{BB962C8B-B14F-4D97-AF65-F5344CB8AC3E}">
        <p14:creationId xmlns:p14="http://schemas.microsoft.com/office/powerpoint/2010/main" val="303928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351CED-465B-40B5-ADCE-957C918F227B}" type="datetimeFigureOut">
              <a:rPr lang="en-US" smtClean="0"/>
              <a:t>7/9/2024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40500872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white logo&#10;&#10;Description automatically generated">
            <a:extLst>
              <a:ext uri="{FF2B5EF4-FFF2-40B4-BE49-F238E27FC236}">
                <a16:creationId xmlns:a16="http://schemas.microsoft.com/office/drawing/2014/main" id="{53F07BBA-9696-FEB5-D8F7-E632865FD0FC}"/>
              </a:ext>
            </a:extLst>
          </p:cNvPr>
          <p:cNvPicPr>
            <a:picLocks noChangeAspect="1"/>
          </p:cNvPicPr>
          <p:nvPr/>
        </p:nvPicPr>
        <p:blipFill rotWithShape="1">
          <a:blip r:embed="rId2">
            <a:extLst>
              <a:ext uri="{28A0092B-C50C-407E-A947-70E740481C1C}">
                <a14:useLocalDpi xmlns:a14="http://schemas.microsoft.com/office/drawing/2010/main" val="0"/>
              </a:ext>
            </a:extLst>
          </a:blip>
          <a:srcRect t="6091" b="8358"/>
          <a:stretch/>
        </p:blipFill>
        <p:spPr>
          <a:xfrm>
            <a:off x="20" y="1"/>
            <a:ext cx="12191979" cy="6857999"/>
          </a:xfrm>
          <a:prstGeom prst="rect">
            <a:avLst/>
          </a:prstGeom>
        </p:spPr>
      </p:pic>
    </p:spTree>
    <p:extLst>
      <p:ext uri="{BB962C8B-B14F-4D97-AF65-F5344CB8AC3E}">
        <p14:creationId xmlns:p14="http://schemas.microsoft.com/office/powerpoint/2010/main" val="202436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8FF4-9FB6-DF18-5DDD-4E938AD879B3}"/>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ARCHITECTURE DIAGRAM</a:t>
            </a:r>
          </a:p>
        </p:txBody>
      </p:sp>
      <p:pic>
        <p:nvPicPr>
          <p:cNvPr id="11" name="Content Placeholder 10" descr="A diagram of a layer of layers&#10;&#10;Description automatically generated with medium confidence">
            <a:extLst>
              <a:ext uri="{FF2B5EF4-FFF2-40B4-BE49-F238E27FC236}">
                <a16:creationId xmlns:a16="http://schemas.microsoft.com/office/drawing/2014/main" id="{3165F106-21D3-69EF-DCF2-1D3A78C06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23" y="55068"/>
            <a:ext cx="6161358" cy="3810000"/>
          </a:xfrm>
        </p:spPr>
      </p:pic>
      <p:pic>
        <p:nvPicPr>
          <p:cNvPr id="7" name="Picture 6" descr="A diagram of a normal structure&#10;&#10;Description automatically generated">
            <a:extLst>
              <a:ext uri="{FF2B5EF4-FFF2-40B4-BE49-F238E27FC236}">
                <a16:creationId xmlns:a16="http://schemas.microsoft.com/office/drawing/2014/main" id="{01BA4A6B-387B-BA81-5024-B1C393AE12C6}"/>
              </a:ext>
            </a:extLst>
          </p:cNvPr>
          <p:cNvPicPr>
            <a:picLocks noChangeAspect="1"/>
          </p:cNvPicPr>
          <p:nvPr/>
        </p:nvPicPr>
        <p:blipFill rotWithShape="1">
          <a:blip r:embed="rId3">
            <a:extLst>
              <a:ext uri="{28A0092B-C50C-407E-A947-70E740481C1C}">
                <a14:useLocalDpi xmlns:a14="http://schemas.microsoft.com/office/drawing/2010/main" val="0"/>
              </a:ext>
            </a:extLst>
          </a:blip>
          <a:srcRect t="7025" r="2" b="2"/>
          <a:stretch/>
        </p:blipFill>
        <p:spPr>
          <a:xfrm>
            <a:off x="6272981" y="-683"/>
            <a:ext cx="5919018" cy="4003564"/>
          </a:xfrm>
          <a:prstGeom prst="rect">
            <a:avLst/>
          </a:prstGeom>
        </p:spPr>
      </p:pic>
    </p:spTree>
    <p:extLst>
      <p:ext uri="{BB962C8B-B14F-4D97-AF65-F5344CB8AC3E}">
        <p14:creationId xmlns:p14="http://schemas.microsoft.com/office/powerpoint/2010/main" val="68019710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624-6F47-FDBB-8BC9-0FB64A893163}"/>
              </a:ext>
            </a:extLst>
          </p:cNvPr>
          <p:cNvSpPr>
            <a:spLocks noGrp="1"/>
          </p:cNvSpPr>
          <p:nvPr>
            <p:ph type="title"/>
          </p:nvPr>
        </p:nvSpPr>
        <p:spPr>
          <a:xfrm>
            <a:off x="373626" y="500995"/>
            <a:ext cx="8596668" cy="1320800"/>
          </a:xfrm>
        </p:spPr>
        <p:txBody>
          <a:bodyPr/>
          <a:lstStyle/>
          <a:p>
            <a:r>
              <a:rPr lang="en-IN" dirty="0"/>
              <a:t>PROCESS FLOW:</a:t>
            </a:r>
          </a:p>
        </p:txBody>
      </p:sp>
      <p:pic>
        <p:nvPicPr>
          <p:cNvPr id="54" name="Content Placeholder 53" descr="A white mouse pad with black text&#10;&#10;Description automatically generated">
            <a:extLst>
              <a:ext uri="{FF2B5EF4-FFF2-40B4-BE49-F238E27FC236}">
                <a16:creationId xmlns:a16="http://schemas.microsoft.com/office/drawing/2014/main" id="{43B2256D-98F5-5462-2345-9A24F72BB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336" y="2418734"/>
            <a:ext cx="5145546" cy="2858355"/>
          </a:xfrm>
        </p:spPr>
      </p:pic>
      <p:sp>
        <p:nvSpPr>
          <p:cNvPr id="46" name="Rectangle 43">
            <a:extLst>
              <a:ext uri="{FF2B5EF4-FFF2-40B4-BE49-F238E27FC236}">
                <a16:creationId xmlns:a16="http://schemas.microsoft.com/office/drawing/2014/main" id="{36DDEED9-7EC7-2AD5-7259-D5B018D78E45}"/>
              </a:ext>
            </a:extLst>
          </p:cNvPr>
          <p:cNvSpPr>
            <a:spLocks noChangeArrowheads="1"/>
          </p:cNvSpPr>
          <p:nvPr/>
        </p:nvSpPr>
        <p:spPr bwMode="auto">
          <a:xfrm>
            <a:off x="287887" y="1482601"/>
            <a:ext cx="5319251" cy="89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1. User Input</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User inputs a color name or color code (e.g., "light orange color or #</a:t>
            </a:r>
            <a:r>
              <a:rPr lang="en-US" altLang="en-US" sz="16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007760</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into the laptop.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4">
            <a:extLst>
              <a:ext uri="{FF2B5EF4-FFF2-40B4-BE49-F238E27FC236}">
                <a16:creationId xmlns:a16="http://schemas.microsoft.com/office/drawing/2014/main" id="{7F70993B-4CE2-D177-79A9-746CE52079AA}"/>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8" name="Rectangle 45">
            <a:extLst>
              <a:ext uri="{FF2B5EF4-FFF2-40B4-BE49-F238E27FC236}">
                <a16:creationId xmlns:a16="http://schemas.microsoft.com/office/drawing/2014/main" id="{21A37AAF-518C-232F-739E-90A012AB4F3A}"/>
              </a:ext>
            </a:extLst>
          </p:cNvPr>
          <p:cNvSpPr>
            <a:spLocks noChangeArrowheads="1"/>
          </p:cNvSpPr>
          <p:nvPr/>
        </p:nvSpPr>
        <p:spPr bwMode="auto">
          <a:xfrm>
            <a:off x="6684294" y="497716"/>
            <a:ext cx="5319251" cy="187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2. Model Processing</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laptop processes the input using the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TinyLlama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Utilizes advanced NLP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Employs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LoRA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configuration for efficient fine-tuning.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1EA74FD3-227D-9357-D31D-C8D6E90C7AC6}"/>
              </a:ext>
            </a:extLst>
          </p:cNvPr>
          <p:cNvSpPr>
            <a:spLocks noChangeArrowheads="1"/>
          </p:cNvSpPr>
          <p:nvPr/>
        </p:nvSpPr>
        <p:spPr bwMode="auto">
          <a:xfrm>
            <a:off x="0" y="4699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0" name="Rectangle 47">
            <a:extLst>
              <a:ext uri="{FF2B5EF4-FFF2-40B4-BE49-F238E27FC236}">
                <a16:creationId xmlns:a16="http://schemas.microsoft.com/office/drawing/2014/main" id="{BBA6FDD4-19CC-49E8-9CF2-EC34F33342E3}"/>
              </a:ext>
            </a:extLst>
          </p:cNvPr>
          <p:cNvSpPr>
            <a:spLocks noChangeArrowheads="1"/>
          </p:cNvSpPr>
          <p:nvPr/>
        </p:nvSpPr>
        <p:spPr bwMode="auto">
          <a:xfrm>
            <a:off x="514554" y="4440398"/>
            <a:ext cx="5466734" cy="215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3. Description Generation</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TinyLlama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model generates a detailed and contextually rich description of the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Descriptions include comparisons to real-world objects.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Provides insights into common uses of the color.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B1D21A37-C5A4-A94D-B654-553E1C310E93}"/>
              </a:ext>
            </a:extLst>
          </p:cNvPr>
          <p:cNvSpPr>
            <a:spLocks noChangeArrowheads="1"/>
          </p:cNvSpPr>
          <p:nvPr/>
        </p:nvSpPr>
        <p:spPr bwMode="auto">
          <a:xfrm>
            <a:off x="0" y="4826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2" name="Rectangle 49">
            <a:extLst>
              <a:ext uri="{FF2B5EF4-FFF2-40B4-BE49-F238E27FC236}">
                <a16:creationId xmlns:a16="http://schemas.microsoft.com/office/drawing/2014/main" id="{7A72D722-AE7B-0B83-F34B-64E8B8A212F9}"/>
              </a:ext>
            </a:extLst>
          </p:cNvPr>
          <p:cNvSpPr>
            <a:spLocks noChangeArrowheads="1"/>
          </p:cNvSpPr>
          <p:nvPr/>
        </p:nvSpPr>
        <p:spPr bwMode="auto">
          <a:xfrm>
            <a:off x="7274229" y="4334280"/>
            <a:ext cx="4729316" cy="240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4. Output Display</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generated description is displayed on the laptop screen.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User-friendly and engaging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Accessible via CPU inference optimized with Intel®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OpenVINO</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929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 ceiling with a square light&#10;&#10;Description automatically generated">
            <a:extLst>
              <a:ext uri="{FF2B5EF4-FFF2-40B4-BE49-F238E27FC236}">
                <a16:creationId xmlns:a16="http://schemas.microsoft.com/office/drawing/2014/main" id="{91E151CC-EF2D-0ED9-8C6D-6B0EE480057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3172" b="10632"/>
          <a:stretch/>
        </p:blipFill>
        <p:spPr>
          <a:xfrm>
            <a:off x="1" y="10"/>
            <a:ext cx="12191999" cy="6857990"/>
          </a:xfrm>
          <a:prstGeom prst="rect">
            <a:avLst/>
          </a:prstGeom>
        </p:spPr>
      </p:pic>
      <p:sp>
        <p:nvSpPr>
          <p:cNvPr id="60" name="Isosceles Triangle 59">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Parallelogram 61">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70B99BC-0F05-8A11-FE8B-DE8220D35460}"/>
              </a:ext>
            </a:extLst>
          </p:cNvPr>
          <p:cNvSpPr>
            <a:spLocks noGrp="1"/>
          </p:cNvSpPr>
          <p:nvPr>
            <p:ph type="title"/>
          </p:nvPr>
        </p:nvSpPr>
        <p:spPr>
          <a:xfrm>
            <a:off x="2786047" y="609600"/>
            <a:ext cx="6487955" cy="1320800"/>
          </a:xfrm>
        </p:spPr>
        <p:txBody>
          <a:bodyPr anchor="t">
            <a:normAutofit/>
          </a:bodyPr>
          <a:lstStyle/>
          <a:p>
            <a:r>
              <a:rPr lang="en-US"/>
              <a:t>Key Uses of the Model:</a:t>
            </a:r>
            <a:endParaRPr lang="en-IN"/>
          </a:p>
        </p:txBody>
      </p:sp>
      <p:sp>
        <p:nvSpPr>
          <p:cNvPr id="70"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Isosceles Triangle 71">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BA82F7AC-6DF8-81E8-1F5A-4E2D9FBE23F7}"/>
              </a:ext>
            </a:extLst>
          </p:cNvPr>
          <p:cNvSpPr>
            <a:spLocks noGrp="1"/>
          </p:cNvSpPr>
          <p:nvPr>
            <p:ph idx="1"/>
          </p:nvPr>
        </p:nvSpPr>
        <p:spPr>
          <a:xfrm>
            <a:off x="2786047" y="1455174"/>
            <a:ext cx="7449334" cy="5112774"/>
          </a:xfrm>
        </p:spPr>
        <p:txBody>
          <a:bodyPr>
            <a:noAutofit/>
          </a:bodyPr>
          <a:lstStyle/>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1. E-commerce and Product Descriptions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Automated Descriptions: Generates detailed and accurate product descriptions based on color attributes, enhancing online product listings.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Search Optimization: Improves search algorithms by providing precise color descriptions, aiding customers in finding products quickly.</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2. Fashion and Design Industry</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Trend Analysis: Analyzes color trends over time, helping designers create products that align with current market preferences.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Color Matching: Assists in ensuring color consistency across different materials and products, crucial for design accuracy.</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3. Marketing and Advertising</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Brand Identity: Helps in creating a strong and consistent brand identity by providing precise color descriptions for branding materials.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Engaging Content: Generates engaging and vivid color descriptions for advertisements, attracting more audience attention.</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4. Interior Design</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Palette Creation: Aids interior designers in creating harmonious color palettes for rooms or entire homes.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Client Presentations: Provides clients with precise color descriptions, helping in visualizing and agreeing on design choices.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050" dirty="0"/>
          </a:p>
        </p:txBody>
      </p:sp>
      <p:sp>
        <p:nvSpPr>
          <p:cNvPr id="74"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Isosceles Triangle 79">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68185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eiling with a square light&#10;&#10;Description automatically generated">
            <a:extLst>
              <a:ext uri="{FF2B5EF4-FFF2-40B4-BE49-F238E27FC236}">
                <a16:creationId xmlns:a16="http://schemas.microsoft.com/office/drawing/2014/main" id="{68E09F67-59FF-A77D-7AED-574D362DA3D3}"/>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3172" b="10632"/>
          <a:stretch/>
        </p:blipFill>
        <p:spPr>
          <a:xfrm>
            <a:off x="1" y="10"/>
            <a:ext cx="12191999" cy="6857990"/>
          </a:xfrm>
          <a:prstGeom prst="rect">
            <a:avLst/>
          </a:prstGeom>
        </p:spPr>
      </p:pic>
      <p:sp>
        <p:nvSpPr>
          <p:cNvPr id="60" name="Isosceles Triangle 59">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Parallelogram 61">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70B99BC-0F05-8A11-FE8B-DE8220D35460}"/>
              </a:ext>
            </a:extLst>
          </p:cNvPr>
          <p:cNvSpPr>
            <a:spLocks noGrp="1"/>
          </p:cNvSpPr>
          <p:nvPr>
            <p:ph type="title"/>
          </p:nvPr>
        </p:nvSpPr>
        <p:spPr>
          <a:xfrm>
            <a:off x="2786047" y="609600"/>
            <a:ext cx="6487955" cy="1320800"/>
          </a:xfrm>
        </p:spPr>
        <p:txBody>
          <a:bodyPr anchor="t">
            <a:normAutofit/>
          </a:bodyPr>
          <a:lstStyle/>
          <a:p>
            <a:r>
              <a:rPr lang="en-US"/>
              <a:t>Key Uses of the Model:</a:t>
            </a:r>
            <a:endParaRPr lang="en-IN"/>
          </a:p>
        </p:txBody>
      </p:sp>
      <p:sp>
        <p:nvSpPr>
          <p:cNvPr id="70"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Isosceles Triangle 71">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BA82F7AC-6DF8-81E8-1F5A-4E2D9FBE23F7}"/>
              </a:ext>
            </a:extLst>
          </p:cNvPr>
          <p:cNvSpPr>
            <a:spLocks noGrp="1"/>
          </p:cNvSpPr>
          <p:nvPr>
            <p:ph idx="1"/>
          </p:nvPr>
        </p:nvSpPr>
        <p:spPr>
          <a:xfrm>
            <a:off x="2786047" y="1563329"/>
            <a:ext cx="7124869" cy="5093110"/>
          </a:xfrm>
        </p:spPr>
        <p:txBody>
          <a:bodyPr>
            <a:normAutofit lnSpcReduction="10000"/>
          </a:bodyPr>
          <a:lstStyle/>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5. Digital Content Creation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Graphic Design: Assists graphic designers in selecting and describing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for digital artwork, ensuring consistency and precision.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Content Personalization: Tailors digital content to user preferences based on their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favorite</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6. Education and Research</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Theory Education: Aids in teaching students about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theory and its applications using detailed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Psychological Studies: Supports research on the psychological effects of different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based on their detailed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7. Augmented Reality (AR) and Virtual Reality (VR)</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Realistic Rendering: Enhances the realism of AR and VR environments by using accurate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Customization: Allows users to customize the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of virtual objects with precise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8. Data Visualization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Enhanced Visuals: Improves the quality of data visualizations by using precise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 to make charts and graphs more informative and aesthetically pleasing.</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Accessibility: Ensures that visualizations are accessible to those with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vision deficiencies by providing clear descriptions. </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indent="0">
              <a:lnSpc>
                <a:spcPct val="90000"/>
              </a:lnSpc>
              <a:buNone/>
            </a:pPr>
            <a:endParaRPr lang="en-IN" sz="700" dirty="0"/>
          </a:p>
        </p:txBody>
      </p:sp>
      <p:sp>
        <p:nvSpPr>
          <p:cNvPr id="74"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Isosceles Triangle 79">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18037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3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diagram of a block diagram&#10;&#10;Description automatically generated">
            <a:extLst>
              <a:ext uri="{FF2B5EF4-FFF2-40B4-BE49-F238E27FC236}">
                <a16:creationId xmlns:a16="http://schemas.microsoft.com/office/drawing/2014/main" id="{1E44930C-E019-72BA-6C7F-A284E2113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987580"/>
            <a:ext cx="3122143" cy="1787426"/>
          </a:xfrm>
          <a:prstGeom prst="rect">
            <a:avLst/>
          </a:prstGeom>
        </p:spPr>
      </p:pic>
      <p:sp>
        <p:nvSpPr>
          <p:cNvPr id="96" name="Rectangle 9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descr="A colorful circles with text&#10;&#10;Description automatically generated with medium confidence">
            <a:extLst>
              <a:ext uri="{FF2B5EF4-FFF2-40B4-BE49-F238E27FC236}">
                <a16:creationId xmlns:a16="http://schemas.microsoft.com/office/drawing/2014/main" id="{AA8CCE70-3D3B-4823-95EA-043FB7FD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518" y="973996"/>
            <a:ext cx="3252903" cy="1821625"/>
          </a:xfrm>
          <a:prstGeom prst="rect">
            <a:avLst/>
          </a:prstGeom>
        </p:spPr>
      </p:pic>
      <p:sp>
        <p:nvSpPr>
          <p:cNvPr id="98" name="Rectangle 9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close-up of a diagram&#10;&#10;Description automatically generated">
            <a:extLst>
              <a:ext uri="{FF2B5EF4-FFF2-40B4-BE49-F238E27FC236}">
                <a16:creationId xmlns:a16="http://schemas.microsoft.com/office/drawing/2014/main" id="{0B6A2B99-3130-44A1-1B82-4A308D344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49" y="3821154"/>
            <a:ext cx="3104943" cy="2325710"/>
          </a:xfrm>
          <a:prstGeom prst="rect">
            <a:avLst/>
          </a:prstGeom>
        </p:spPr>
      </p:pic>
      <p:sp>
        <p:nvSpPr>
          <p:cNvPr id="100" name="Rectangle 99">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A graph with numbers and lines&#10;&#10;Description automatically generated">
            <a:extLst>
              <a:ext uri="{FF2B5EF4-FFF2-40B4-BE49-F238E27FC236}">
                <a16:creationId xmlns:a16="http://schemas.microsoft.com/office/drawing/2014/main" id="{392D31AE-1596-CE52-538C-40426A232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676" y="2114538"/>
            <a:ext cx="3252903" cy="2642983"/>
          </a:xfrm>
          <a:prstGeom prst="rect">
            <a:avLst/>
          </a:prstGeom>
        </p:spPr>
      </p:pic>
      <p:sp>
        <p:nvSpPr>
          <p:cNvPr id="102" name="Rectangle 101">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lines&#10;&#10;Description automatically generated with medium confidence">
            <a:extLst>
              <a:ext uri="{FF2B5EF4-FFF2-40B4-BE49-F238E27FC236}">
                <a16:creationId xmlns:a16="http://schemas.microsoft.com/office/drawing/2014/main" id="{11199ADC-AE52-ED4F-E44D-C5540E568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518" y="4182431"/>
            <a:ext cx="3252903" cy="1610187"/>
          </a:xfrm>
          <a:prstGeom prst="rect">
            <a:avLst/>
          </a:prstGeom>
        </p:spPr>
      </p:pic>
    </p:spTree>
    <p:extLst>
      <p:ext uri="{BB962C8B-B14F-4D97-AF65-F5344CB8AC3E}">
        <p14:creationId xmlns:p14="http://schemas.microsoft.com/office/powerpoint/2010/main" val="339864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3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6687918C-ACF2-0EDA-14D4-CF667E1B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714392"/>
            <a:ext cx="3122143" cy="2333802"/>
          </a:xfrm>
          <a:prstGeom prst="rect">
            <a:avLst/>
          </a:prstGeom>
        </p:spPr>
      </p:pic>
      <p:sp>
        <p:nvSpPr>
          <p:cNvPr id="22" name="Rectangle 2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95DA52C-DC49-5A1C-38CF-C535E1128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33" y="714392"/>
            <a:ext cx="3252903" cy="2423022"/>
          </a:xfrm>
          <a:prstGeom prst="rect">
            <a:avLst/>
          </a:prstGeom>
        </p:spPr>
      </p:pic>
      <p:sp>
        <p:nvSpPr>
          <p:cNvPr id="24" name="Rectangle 23">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hat&#10;&#10;Description automatically generated">
            <a:extLst>
              <a:ext uri="{FF2B5EF4-FFF2-40B4-BE49-F238E27FC236}">
                <a16:creationId xmlns:a16="http://schemas.microsoft.com/office/drawing/2014/main" id="{41469893-F6C5-B5AC-DDA5-070445D29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49" y="3780844"/>
            <a:ext cx="3104943" cy="2406330"/>
          </a:xfrm>
          <a:prstGeom prst="rect">
            <a:avLst/>
          </a:prstGeom>
        </p:spPr>
      </p:pic>
      <p:sp>
        <p:nvSpPr>
          <p:cNvPr id="26" name="Rectangle 25">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64657998-D241-4774-FFB8-03CE030D2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02" y="650497"/>
            <a:ext cx="3147651" cy="5571066"/>
          </a:xfrm>
          <a:prstGeom prst="rect">
            <a:avLst/>
          </a:prstGeom>
        </p:spPr>
      </p:pic>
      <p:sp>
        <p:nvSpPr>
          <p:cNvPr id="28" name="Rectangle 27">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with medium confidence">
            <a:extLst>
              <a:ext uri="{FF2B5EF4-FFF2-40B4-BE49-F238E27FC236}">
                <a16:creationId xmlns:a16="http://schemas.microsoft.com/office/drawing/2014/main" id="{B2F696B4-D14B-5594-9652-A15C91836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518" y="3780844"/>
            <a:ext cx="3252903" cy="2440719"/>
          </a:xfrm>
          <a:prstGeom prst="rect">
            <a:avLst/>
          </a:prstGeom>
        </p:spPr>
      </p:pic>
    </p:spTree>
    <p:extLst>
      <p:ext uri="{BB962C8B-B14F-4D97-AF65-F5344CB8AC3E}">
        <p14:creationId xmlns:p14="http://schemas.microsoft.com/office/powerpoint/2010/main" val="111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 name="Picture 4" descr="Scientist holding solution in glassware in laboratory with rainbow overlay">
            <a:extLst>
              <a:ext uri="{FF2B5EF4-FFF2-40B4-BE49-F238E27FC236}">
                <a16:creationId xmlns:a16="http://schemas.microsoft.com/office/drawing/2014/main" id="{11FD72F8-FBB1-9CC8-5BB0-83CDEBB4EB2F}"/>
              </a:ext>
            </a:extLst>
          </p:cNvPr>
          <p:cNvPicPr>
            <a:picLocks noChangeAspect="1"/>
          </p:cNvPicPr>
          <p:nvPr/>
        </p:nvPicPr>
        <p:blipFill rotWithShape="1">
          <a:blip r:embed="rId2"/>
          <a:srcRect l="20052" r="27831"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66636C0B-3404-28D9-EF8D-B7C0F824613E}"/>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dirty="0"/>
              <a:t>Conclusion</a:t>
            </a:r>
          </a:p>
        </p:txBody>
      </p:sp>
    </p:spTree>
    <p:extLst>
      <p:ext uri="{BB962C8B-B14F-4D97-AF65-F5344CB8AC3E}">
        <p14:creationId xmlns:p14="http://schemas.microsoft.com/office/powerpoint/2010/main" val="25002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DD24-E536-0D75-089E-4274ADEFFA0E}"/>
              </a:ext>
            </a:extLst>
          </p:cNvPr>
          <p:cNvSpPr>
            <a:spLocks noGrp="1"/>
          </p:cNvSpPr>
          <p:nvPr>
            <p:ph type="title"/>
          </p:nvPr>
        </p:nvSpPr>
        <p:spPr>
          <a:xfrm>
            <a:off x="1066800" y="1162049"/>
            <a:ext cx="6489764" cy="1238250"/>
          </a:xfrm>
        </p:spPr>
        <p:txBody>
          <a:bodyPr anchor="ctr">
            <a:normAutofit fontScale="90000"/>
          </a:bodyPr>
          <a:lstStyle/>
          <a:p>
            <a:r>
              <a:rPr lang="en-IN" sz="3100" b="1" kern="100" dirty="0">
                <a:effectLst/>
                <a:latin typeface="Aptos Display" panose="020B0004020202020204" pitchFamily="34" charset="0"/>
                <a:ea typeface="Times New Roman" panose="02020603050405020304" pitchFamily="18" charset="0"/>
                <a:cs typeface="Times New Roman" panose="02020603050405020304" pitchFamily="18" charset="0"/>
              </a:rPr>
              <a:t>Topic</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 </a:t>
            </a:r>
            <a:r>
              <a:rPr lang="en-IN" sz="2700"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Running </a:t>
            </a:r>
            <a:r>
              <a:rPr lang="en-IN" sz="2700" b="1" kern="100" dirty="0" err="1">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GenAI</a:t>
            </a:r>
            <a:r>
              <a:rPr lang="en-IN" sz="2700"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on </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Intel AI Laptops and Simple LLM Inference on CPU and fine-tuning of LLM Models using Intel </a:t>
            </a:r>
            <a:r>
              <a:rPr lang="en-IN" sz="2700" b="1" kern="100" dirty="0" err="1">
                <a:effectLst/>
                <a:latin typeface="Aptos Display" panose="020B0004020202020204" pitchFamily="34" charset="0"/>
                <a:ea typeface="Times New Roman" panose="02020603050405020304" pitchFamily="18" charset="0"/>
                <a:cs typeface="Times New Roman" panose="02020603050405020304" pitchFamily="18" charset="0"/>
              </a:rPr>
              <a:t>OpenVino</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a:t>
            </a:r>
            <a:br>
              <a:rPr lang="en-IN" sz="2000"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BC1B3C3C-74E9-05EC-F25D-F1F3AC0EF795}"/>
              </a:ext>
            </a:extLst>
          </p:cNvPr>
          <p:cNvSpPr>
            <a:spLocks noGrp="1"/>
          </p:cNvSpPr>
          <p:nvPr>
            <p:ph idx="1"/>
          </p:nvPr>
        </p:nvSpPr>
        <p:spPr>
          <a:xfrm>
            <a:off x="1066798" y="2792362"/>
            <a:ext cx="4155651" cy="2821858"/>
          </a:xfrm>
        </p:spPr>
        <p:txBody>
          <a:bodyPr>
            <a:normAutofit/>
          </a:bodyPr>
          <a:lstStyle/>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NAME: UTKA</a:t>
            </a:r>
            <a:r>
              <a:rPr lang="en-IN" b="1" kern="10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R</a:t>
            </a: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SH</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COLLEGE: MANIPAL INSTITUTE OF TECHNOLOGY</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Registration No: 210968082</a:t>
            </a:r>
          </a:p>
          <a:p>
            <a:pPr>
              <a:spcBef>
                <a:spcPts val="800"/>
              </a:spcBef>
              <a:spcAft>
                <a:spcPts val="400"/>
              </a:spcAft>
            </a:pPr>
            <a:r>
              <a:rPr lang="en-IN" b="1" kern="10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Individual Project</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descr="A computer chip with a blue background&#10;&#10;Description automatically generated">
            <a:extLst>
              <a:ext uri="{FF2B5EF4-FFF2-40B4-BE49-F238E27FC236}">
                <a16:creationId xmlns:a16="http://schemas.microsoft.com/office/drawing/2014/main" id="{53E3B1E7-E681-A67A-05C6-3CAFFF1601DE}"/>
              </a:ext>
            </a:extLst>
          </p:cNvPr>
          <p:cNvPicPr>
            <a:picLocks noChangeAspect="1"/>
          </p:cNvPicPr>
          <p:nvPr/>
        </p:nvPicPr>
        <p:blipFill rotWithShape="1">
          <a:blip r:embed="rId2">
            <a:extLst>
              <a:ext uri="{28A0092B-C50C-407E-A947-70E740481C1C}">
                <a14:useLocalDpi xmlns:a14="http://schemas.microsoft.com/office/drawing/2010/main" val="0"/>
              </a:ext>
            </a:extLst>
          </a:blip>
          <a:srcRect l="343"/>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193838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D152-1D01-BDE6-9075-D44EFCBD714F}"/>
              </a:ext>
            </a:extLst>
          </p:cNvPr>
          <p:cNvSpPr>
            <a:spLocks noGrp="1"/>
          </p:cNvSpPr>
          <p:nvPr>
            <p:ph type="title"/>
          </p:nvPr>
        </p:nvSpPr>
        <p:spPr>
          <a:xfrm>
            <a:off x="1066800" y="4048691"/>
            <a:ext cx="5029200" cy="1962150"/>
          </a:xfrm>
        </p:spPr>
        <p:txBody>
          <a:bodyPr vert="horz" lIns="91440" tIns="45720" rIns="91440" bIns="45720" rtlCol="0" anchor="ctr">
            <a:normAutofit/>
          </a:bodyPr>
          <a:lstStyle/>
          <a:p>
            <a:r>
              <a:rPr lang="en-US" sz="2300" b="1" kern="100">
                <a:effectLst/>
                <a:latin typeface="Aptos Display" panose="020B0004020202020204" pitchFamily="34" charset="0"/>
                <a:ea typeface="Times New Roman" panose="02020603050405020304" pitchFamily="18" charset="0"/>
                <a:cs typeface="Times New Roman" panose="02020603050405020304" pitchFamily="18" charset="0"/>
              </a:rPr>
              <a:t>PROBLEM STATEMENT: Running GenAI on Intel AI Laptops and Simple LLM Inference on CPU and fine-tuning of LLM Models using Intel Open VINO</a:t>
            </a:r>
            <a:br>
              <a:rPr lang="en-IN" sz="2300" b="1" kern="10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2300" dirty="0"/>
          </a:p>
        </p:txBody>
      </p:sp>
      <p:pic>
        <p:nvPicPr>
          <p:cNvPr id="7" name="Content Placeholder 6" descr="A robot thinking with a large object&#10;&#10;Description automatically generated with medium confidence">
            <a:extLst>
              <a:ext uri="{FF2B5EF4-FFF2-40B4-BE49-F238E27FC236}">
                <a16:creationId xmlns:a16="http://schemas.microsoft.com/office/drawing/2014/main" id="{2A2B91D2-9FA7-9C47-37BE-81FDA3CA55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 b="8173"/>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graphicFrame>
        <p:nvGraphicFramePr>
          <p:cNvPr id="43" name="TextBox 8">
            <a:extLst>
              <a:ext uri="{FF2B5EF4-FFF2-40B4-BE49-F238E27FC236}">
                <a16:creationId xmlns:a16="http://schemas.microsoft.com/office/drawing/2014/main" id="{E7DEB504-31FD-297F-8518-7FD2C4969DE3}"/>
              </a:ext>
            </a:extLst>
          </p:cNvPr>
          <p:cNvGraphicFramePr/>
          <p:nvPr>
            <p:extLst>
              <p:ext uri="{D42A27DB-BD31-4B8C-83A1-F6EECF244321}">
                <p14:modId xmlns:p14="http://schemas.microsoft.com/office/powerpoint/2010/main" val="135132156"/>
              </p:ext>
            </p:extLst>
          </p:nvPr>
        </p:nvGraphicFramePr>
        <p:xfrm>
          <a:off x="7239000" y="1143000"/>
          <a:ext cx="39243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282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s profile with colorful paint on her face&#10;&#10;Description automatically generated">
            <a:extLst>
              <a:ext uri="{FF2B5EF4-FFF2-40B4-BE49-F238E27FC236}">
                <a16:creationId xmlns:a16="http://schemas.microsoft.com/office/drawing/2014/main" id="{631F0A05-D821-42D6-4409-AF0BD514CDFD}"/>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F99EA53-2C70-19AC-5ACA-80B290D55D0C}"/>
              </a:ext>
            </a:extLst>
          </p:cNvPr>
          <p:cNvSpPr>
            <a:spLocks noGrp="1"/>
          </p:cNvSpPr>
          <p:nvPr>
            <p:ph type="title"/>
          </p:nvPr>
        </p:nvSpPr>
        <p:spPr>
          <a:xfrm>
            <a:off x="677334" y="609600"/>
            <a:ext cx="8596668" cy="1320800"/>
          </a:xfrm>
        </p:spPr>
        <p:txBody>
          <a:bodyPr>
            <a:normAutofit/>
          </a:bodyPr>
          <a:lstStyle/>
          <a:p>
            <a:r>
              <a:rPr lang="en-IN" sz="4000" dirty="0"/>
              <a:t>INTRODUCTION TO PROJECT</a:t>
            </a:r>
          </a:p>
        </p:txBody>
      </p:sp>
      <p:sp>
        <p:nvSpPr>
          <p:cNvPr id="3" name="Content Placeholder 2">
            <a:extLst>
              <a:ext uri="{FF2B5EF4-FFF2-40B4-BE49-F238E27FC236}">
                <a16:creationId xmlns:a16="http://schemas.microsoft.com/office/drawing/2014/main" id="{C746B10D-4B66-A267-5309-5CA5CA89CAE4}"/>
              </a:ext>
            </a:extLst>
          </p:cNvPr>
          <p:cNvSpPr>
            <a:spLocks noGrp="1"/>
          </p:cNvSpPr>
          <p:nvPr>
            <p:ph idx="1"/>
          </p:nvPr>
        </p:nvSpPr>
        <p:spPr>
          <a:xfrm>
            <a:off x="677334" y="2160589"/>
            <a:ext cx="8596668" cy="3880773"/>
          </a:xfrm>
        </p:spPr>
        <p:txBody>
          <a:bodyPr>
            <a:normAutofit/>
          </a:bodyPr>
          <a:lstStyle/>
          <a:p>
            <a:r>
              <a:rPr lang="en-US" sz="2000" dirty="0">
                <a:solidFill>
                  <a:srgbClr val="FFFFFF"/>
                </a:solidFill>
              </a:rPr>
              <a:t>In this project, we are making advanced artificial intelligence (AI) tools accessible on everyday laptops by using a compact language model called </a:t>
            </a:r>
            <a:r>
              <a:rPr lang="en-US" sz="2000" dirty="0" err="1">
                <a:solidFill>
                  <a:srgbClr val="FFFFFF"/>
                </a:solidFill>
              </a:rPr>
              <a:t>TinyLlama</a:t>
            </a:r>
            <a:r>
              <a:rPr lang="en-US" sz="2000" dirty="0">
                <a:solidFill>
                  <a:srgbClr val="FFFFFF"/>
                </a:solidFill>
              </a:rPr>
              <a:t> which is the smallest of all </a:t>
            </a:r>
            <a:r>
              <a:rPr lang="en-US" sz="2000" dirty="0" err="1">
                <a:solidFill>
                  <a:srgbClr val="FFFFFF"/>
                </a:solidFill>
              </a:rPr>
              <a:t>llms</a:t>
            </a:r>
            <a:r>
              <a:rPr lang="en-US" sz="2000" dirty="0">
                <a:solidFill>
                  <a:srgbClr val="FFFFFF"/>
                </a:solidFill>
              </a:rPr>
              <a:t> and thus resource efficient and inferencing it with Intel® </a:t>
            </a:r>
            <a:r>
              <a:rPr lang="en-US" sz="2000" dirty="0" err="1">
                <a:solidFill>
                  <a:srgbClr val="FFFFFF"/>
                </a:solidFill>
              </a:rPr>
              <a:t>OpenVINO</a:t>
            </a:r>
            <a:r>
              <a:rPr lang="en-US" sz="2000" dirty="0">
                <a:solidFill>
                  <a:srgbClr val="FFFFFF"/>
                </a:solidFill>
              </a:rPr>
              <a:t>™. Our goal is to enable powerful AI capabilities without needing expensive hardware like high-end graphics cards. We are training </a:t>
            </a:r>
            <a:r>
              <a:rPr lang="en-US" sz="2000" dirty="0" err="1">
                <a:solidFill>
                  <a:srgbClr val="FFFFFF"/>
                </a:solidFill>
              </a:rPr>
              <a:t>TinyLlama</a:t>
            </a:r>
            <a:r>
              <a:rPr lang="en-US" sz="2000" dirty="0">
                <a:solidFill>
                  <a:srgbClr val="FFFFFF"/>
                </a:solidFill>
              </a:rPr>
              <a:t> with a detailed dataset of color descriptions so it can understand and generate rich information about different colors. Users simply type a color name or color code into their laptop, and </a:t>
            </a:r>
            <a:r>
              <a:rPr lang="en-US" sz="2000" dirty="0" err="1">
                <a:solidFill>
                  <a:srgbClr val="FFFFFF"/>
                </a:solidFill>
              </a:rPr>
              <a:t>TinyLlama</a:t>
            </a:r>
            <a:r>
              <a:rPr lang="en-US" sz="2000" dirty="0">
                <a:solidFill>
                  <a:srgbClr val="FFFFFF"/>
                </a:solidFill>
              </a:rPr>
              <a:t> processes this input to produce a detailed, easy-to-read description of the color, which is then displayed on the screen. This makes advanced AI technology more affordable and available to everyone.</a:t>
            </a:r>
            <a:endParaRPr lang="en-IN" sz="2000" dirty="0">
              <a:solidFill>
                <a:srgbClr val="FFFFFF"/>
              </a:solidFill>
            </a:endParaRPr>
          </a:p>
        </p:txBody>
      </p:sp>
    </p:spTree>
    <p:extLst>
      <p:ext uri="{BB962C8B-B14F-4D97-AF65-F5344CB8AC3E}">
        <p14:creationId xmlns:p14="http://schemas.microsoft.com/office/powerpoint/2010/main" val="270629271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B9A8-BFB9-110F-C54B-352FD18436D6}"/>
              </a:ext>
            </a:extLst>
          </p:cNvPr>
          <p:cNvSpPr>
            <a:spLocks noGrp="1"/>
          </p:cNvSpPr>
          <p:nvPr>
            <p:ph type="title"/>
          </p:nvPr>
        </p:nvSpPr>
        <p:spPr>
          <a:xfrm>
            <a:off x="1066800" y="2139696"/>
            <a:ext cx="6887335" cy="221026"/>
          </a:xfrm>
        </p:spPr>
        <p:txBody>
          <a:bodyPr>
            <a:normAutofit fontScale="90000"/>
          </a:bodyPr>
          <a:lstStyle/>
          <a:p>
            <a:endParaRPr lang="en-IN" dirty="0"/>
          </a:p>
        </p:txBody>
      </p:sp>
      <p:graphicFrame>
        <p:nvGraphicFramePr>
          <p:cNvPr id="39" name="Content Placeholder 2">
            <a:extLst>
              <a:ext uri="{FF2B5EF4-FFF2-40B4-BE49-F238E27FC236}">
                <a16:creationId xmlns:a16="http://schemas.microsoft.com/office/drawing/2014/main" id="{E0944A68-9BEE-96F0-DCBF-0D1F424ECF64}"/>
              </a:ext>
            </a:extLst>
          </p:cNvPr>
          <p:cNvGraphicFramePr>
            <a:graphicFrameLocks noGrp="1"/>
          </p:cNvGraphicFramePr>
          <p:nvPr>
            <p:ph idx="1"/>
            <p:extLst>
              <p:ext uri="{D42A27DB-BD31-4B8C-83A1-F6EECF244321}">
                <p14:modId xmlns:p14="http://schemas.microsoft.com/office/powerpoint/2010/main" val="17767568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Rectangle 31">
            <a:extLst>
              <a:ext uri="{FF2B5EF4-FFF2-40B4-BE49-F238E27FC236}">
                <a16:creationId xmlns:a16="http://schemas.microsoft.com/office/drawing/2014/main" id="{84A9E4F7-1F71-B3AF-766C-081AD4CDEFEC}"/>
              </a:ext>
            </a:extLst>
          </p:cNvPr>
          <p:cNvSpPr>
            <a:spLocks noChangeArrowheads="1"/>
          </p:cNvSpPr>
          <p:nvPr/>
        </p:nvSpPr>
        <p:spPr bwMode="auto">
          <a:xfrm>
            <a:off x="2047875" y="451450"/>
            <a:ext cx="4238625" cy="116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Unique Idea Brief - 1</a:t>
            </a:r>
            <a:endParaRPr kumimoji="0" lang="en-US" altLang="en-US" sz="3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32">
            <a:extLst>
              <a:ext uri="{FF2B5EF4-FFF2-40B4-BE49-F238E27FC236}">
                <a16:creationId xmlns:a16="http://schemas.microsoft.com/office/drawing/2014/main" id="{D423DC14-4A83-7474-F81C-DA24D1E795AE}"/>
              </a:ext>
            </a:extLst>
          </p:cNvPr>
          <p:cNvSpPr>
            <a:spLocks noChangeArrowheads="1"/>
          </p:cNvSpPr>
          <p:nvPr/>
        </p:nvSpPr>
        <p:spPr bwMode="auto">
          <a:xfrm>
            <a:off x="0" y="457199"/>
            <a:ext cx="9448800"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7" name="Rectangle 33">
            <a:extLst>
              <a:ext uri="{FF2B5EF4-FFF2-40B4-BE49-F238E27FC236}">
                <a16:creationId xmlns:a16="http://schemas.microsoft.com/office/drawing/2014/main" id="{789D9F4C-D081-EC52-F9FE-8719FF28488C}"/>
              </a:ext>
            </a:extLst>
          </p:cNvPr>
          <p:cNvSpPr>
            <a:spLocks noChangeArrowheads="1"/>
          </p:cNvSpPr>
          <p:nvPr/>
        </p:nvSpPr>
        <p:spPr bwMode="auto">
          <a:xfrm>
            <a:off x="571500" y="1201142"/>
            <a:ext cx="9239250" cy="92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Enabling Advanced AI on Intel AI Laptops</a:t>
            </a:r>
            <a:endParaRPr kumimoji="0" lang="en-US" altLang="en-US" sz="24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47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D1B07-CA73-9D0D-C8A2-90154E9AD97C}"/>
              </a:ext>
            </a:extLst>
          </p:cNvPr>
          <p:cNvSpPr>
            <a:spLocks/>
          </p:cNvSpPr>
          <p:nvPr/>
        </p:nvSpPr>
        <p:spPr>
          <a:xfrm>
            <a:off x="1148060" y="2624446"/>
            <a:ext cx="5968689" cy="3099474"/>
          </a:xfrm>
          <a:prstGeom prst="rect">
            <a:avLst/>
          </a:prstGeom>
        </p:spPr>
        <p:txBody>
          <a:bodyPr/>
          <a:lstStyle/>
          <a:p>
            <a:pPr defTabSz="292608">
              <a:spcAft>
                <a:spcPts val="600"/>
              </a:spcAft>
            </a:pPr>
            <a:endParaRPr lang="en-IN" sz="1600" kern="1200" dirty="0">
              <a:solidFill>
                <a:schemeClr val="tx1"/>
              </a:solidFill>
              <a:latin typeface="+mn-lt"/>
              <a:ea typeface="+mn-ea"/>
              <a:cs typeface="+mn-cs"/>
            </a:endParaRPr>
          </a:p>
        </p:txBody>
      </p:sp>
      <p:sp>
        <p:nvSpPr>
          <p:cNvPr id="4" name="Rectangle 1">
            <a:extLst>
              <a:ext uri="{FF2B5EF4-FFF2-40B4-BE49-F238E27FC236}">
                <a16:creationId xmlns:a16="http://schemas.microsoft.com/office/drawing/2014/main" id="{0E467720-5EFC-1CB0-A1B9-36658008DD60}"/>
              </a:ext>
            </a:extLst>
          </p:cNvPr>
          <p:cNvSpPr>
            <a:spLocks noChangeArrowheads="1"/>
          </p:cNvSpPr>
          <p:nvPr/>
        </p:nvSpPr>
        <p:spPr bwMode="auto">
          <a:xfrm>
            <a:off x="2388878" y="517197"/>
            <a:ext cx="4257727" cy="97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defTabSz="520842" eaLnBrk="0" fontAlgn="base" hangingPunct="0">
              <a:spcBef>
                <a:spcPct val="0"/>
              </a:spcBef>
              <a:spcAft>
                <a:spcPts val="384"/>
              </a:spcAft>
            </a:pPr>
            <a:r>
              <a:rPr lang="en-US" altLang="en-US" sz="2400" b="1" kern="1200">
                <a:solidFill>
                  <a:srgbClr val="0F4761"/>
                </a:solidFill>
                <a:latin typeface="Aptos Display" panose="020B0004020202020204" pitchFamily="34" charset="0"/>
                <a:ea typeface="+mn-ea"/>
                <a:cs typeface="Times New Roman" panose="02020603050405020304" pitchFamily="18" charset="0"/>
              </a:rPr>
              <a:t>Unique Idea Brief - Part 2</a:t>
            </a:r>
            <a:endParaRPr lang="en-US" altLang="en-US" sz="2400" kern="1200">
              <a:solidFill>
                <a:srgbClr val="0F4761"/>
              </a:solidFill>
              <a:latin typeface="Aptos Display" panose="020B00040202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18A4176-CC56-19B5-3D15-51B309B1C4A5}"/>
              </a:ext>
            </a:extLst>
          </p:cNvPr>
          <p:cNvSpPr>
            <a:spLocks noChangeArrowheads="1"/>
          </p:cNvSpPr>
          <p:nvPr/>
        </p:nvSpPr>
        <p:spPr bwMode="auto">
          <a:xfrm>
            <a:off x="1148060" y="1701679"/>
            <a:ext cx="7003562" cy="729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7B4476C2-08F8-15DA-323B-3F5D64B608AB}"/>
              </a:ext>
            </a:extLst>
          </p:cNvPr>
          <p:cNvSpPr>
            <a:spLocks noChangeArrowheads="1"/>
          </p:cNvSpPr>
          <p:nvPr/>
        </p:nvSpPr>
        <p:spPr bwMode="auto">
          <a:xfrm>
            <a:off x="1979654" y="651195"/>
            <a:ext cx="6299108" cy="127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defTabSz="520842" eaLnBrk="0" fontAlgn="base" hangingPunct="0">
              <a:spcBef>
                <a:spcPct val="0"/>
              </a:spcBef>
              <a:spcAft>
                <a:spcPts val="384"/>
              </a:spcAft>
            </a:pPr>
            <a:endParaRPr lang="en-US" altLang="en-US" sz="2000" kern="1200" dirty="0">
              <a:solidFill>
                <a:srgbClr val="0F4761"/>
              </a:solidFill>
              <a:latin typeface="Aptos Display" panose="020B0004020202020204" pitchFamily="34" charset="0"/>
              <a:ea typeface="+mn-ea"/>
              <a:cs typeface="Times New Roman" panose="02020603050405020304" pitchFamily="18" charset="0"/>
            </a:endParaRPr>
          </a:p>
          <a:p>
            <a:pPr defTabSz="520842" eaLnBrk="0" fontAlgn="base" hangingPunct="0">
              <a:spcBef>
                <a:spcPct val="0"/>
              </a:spcBef>
              <a:spcAft>
                <a:spcPts val="384"/>
              </a:spcAft>
            </a:pPr>
            <a:r>
              <a:rPr lang="en-US" altLang="en-US" sz="2000" b="1" kern="1200" dirty="0">
                <a:solidFill>
                  <a:srgbClr val="0F4761"/>
                </a:solidFill>
                <a:latin typeface="Aptos Display" panose="020B0004020202020204" pitchFamily="34" charset="0"/>
                <a:ea typeface="+mn-ea"/>
                <a:cs typeface="Times New Roman" panose="02020603050405020304" pitchFamily="18" charset="0"/>
              </a:rPr>
              <a:t>Enabling Advanced AI on Intel AI Laptops</a:t>
            </a:r>
            <a:endParaRPr lang="en-US" altLang="en-US" sz="2000" kern="1200" dirty="0">
              <a:solidFill>
                <a:srgbClr val="0F4761"/>
              </a:solidFill>
              <a:latin typeface="Aptos Display" panose="020B00040202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28A35D86-637A-84E8-FE51-9DC0FA01044A}"/>
              </a:ext>
            </a:extLst>
          </p:cNvPr>
          <p:cNvSpPr/>
          <p:nvPr/>
        </p:nvSpPr>
        <p:spPr>
          <a:xfrm>
            <a:off x="1706413" y="2177161"/>
            <a:ext cx="8596312" cy="120081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sz="1800" b="1" kern="1200">
                <a:solidFill>
                  <a:schemeClr val="tx1"/>
                </a:solidFill>
                <a:latin typeface="+mn-lt"/>
                <a:ea typeface="+mn-ea"/>
                <a:cs typeface="+mn-cs"/>
              </a:rPr>
              <a:t>LoRA Technique:</a:t>
            </a:r>
          </a:p>
          <a:p>
            <a:r>
              <a:rPr lang="en-IN" sz="1800" b="1" kern="1200">
                <a:solidFill>
                  <a:schemeClr val="tx1"/>
                </a:solidFill>
                <a:latin typeface="+mn-lt"/>
                <a:ea typeface="+mn-ea"/>
                <a:cs typeface="+mn-cs"/>
              </a:rPr>
              <a:t>Advanced Fine-Tuning</a:t>
            </a:r>
            <a:r>
              <a:rPr lang="en-IN" sz="1800" kern="1200">
                <a:solidFill>
                  <a:schemeClr val="tx1"/>
                </a:solidFill>
                <a:latin typeface="+mn-lt"/>
                <a:ea typeface="+mn-ea"/>
                <a:cs typeface="+mn-cs"/>
              </a:rPr>
              <a:t>: Implements Low-Rank Adaptation (LoRA) for efficient fine-tuning of TinyLlama. LoRA reduces the number of trainable parameters, making the fine-tuning process faster and more resource-efficient.</a:t>
            </a:r>
          </a:p>
          <a:p>
            <a:endParaRPr lang="en-IN" dirty="0"/>
          </a:p>
        </p:txBody>
      </p:sp>
      <p:sp>
        <p:nvSpPr>
          <p:cNvPr id="7" name="Rectangle: Rounded Corners 6">
            <a:extLst>
              <a:ext uri="{FF2B5EF4-FFF2-40B4-BE49-F238E27FC236}">
                <a16:creationId xmlns:a16="http://schemas.microsoft.com/office/drawing/2014/main" id="{9F2DB1E6-658B-C384-AF2E-C56A46D71022}"/>
              </a:ext>
            </a:extLst>
          </p:cNvPr>
          <p:cNvSpPr/>
          <p:nvPr/>
        </p:nvSpPr>
        <p:spPr>
          <a:xfrm>
            <a:off x="1706413" y="3673781"/>
            <a:ext cx="8596312" cy="120081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292608">
              <a:spcAft>
                <a:spcPts val="600"/>
              </a:spcAft>
            </a:pPr>
            <a:r>
              <a:rPr lang="en-IN" sz="1800" b="1" kern="1200" dirty="0">
                <a:solidFill>
                  <a:schemeClr val="tx1"/>
                </a:solidFill>
                <a:latin typeface="+mn-lt"/>
                <a:ea typeface="+mn-ea"/>
                <a:cs typeface="+mn-cs"/>
              </a:rPr>
              <a:t>Generative AI (</a:t>
            </a:r>
            <a:r>
              <a:rPr lang="en-IN" sz="1800" b="1" kern="1200" dirty="0" err="1">
                <a:solidFill>
                  <a:schemeClr val="tx1"/>
                </a:solidFill>
                <a:latin typeface="+mn-lt"/>
                <a:ea typeface="+mn-ea"/>
                <a:cs typeface="+mn-cs"/>
              </a:rPr>
              <a:t>GenAI</a:t>
            </a:r>
            <a:r>
              <a:rPr lang="en-IN" sz="1800" b="1" kern="1200" dirty="0">
                <a:solidFill>
                  <a:schemeClr val="tx1"/>
                </a:solidFill>
                <a:latin typeface="+mn-lt"/>
                <a:ea typeface="+mn-ea"/>
                <a:cs typeface="+mn-cs"/>
              </a:rPr>
              <a:t>)</a:t>
            </a:r>
            <a:r>
              <a:rPr lang="en-IN" sz="1800" kern="1200" dirty="0">
                <a:solidFill>
                  <a:schemeClr val="tx1"/>
                </a:solidFill>
                <a:latin typeface="+mn-lt"/>
                <a:ea typeface="+mn-ea"/>
                <a:cs typeface="+mn-cs"/>
              </a:rPr>
              <a:t>:</a:t>
            </a:r>
          </a:p>
          <a:p>
            <a:pPr defTabSz="292608">
              <a:spcAft>
                <a:spcPts val="600"/>
              </a:spcAft>
              <a:buFont typeface="Arial" panose="020B0604020202020204" pitchFamily="34" charset="0"/>
              <a:buChar char="•"/>
            </a:pPr>
            <a:r>
              <a:rPr lang="en-IN" sz="1800" b="1" kern="1200" dirty="0">
                <a:solidFill>
                  <a:schemeClr val="tx1"/>
                </a:solidFill>
                <a:latin typeface="+mn-lt"/>
                <a:ea typeface="+mn-ea"/>
                <a:cs typeface="+mn-cs"/>
              </a:rPr>
              <a:t>Enhanced Capabilities</a:t>
            </a:r>
            <a:r>
              <a:rPr lang="en-IN" sz="1800" kern="1200" dirty="0">
                <a:solidFill>
                  <a:schemeClr val="tx1"/>
                </a:solidFill>
                <a:latin typeface="+mn-lt"/>
                <a:ea typeface="+mn-ea"/>
                <a:cs typeface="+mn-cs"/>
              </a:rPr>
              <a:t>: Integrates Generative AI techniques to enable </a:t>
            </a:r>
            <a:r>
              <a:rPr lang="en-IN" sz="1800" kern="1200" dirty="0" err="1">
                <a:solidFill>
                  <a:schemeClr val="tx1"/>
                </a:solidFill>
                <a:latin typeface="+mn-lt"/>
                <a:ea typeface="+mn-ea"/>
                <a:cs typeface="+mn-cs"/>
              </a:rPr>
              <a:t>TinyLlama</a:t>
            </a:r>
            <a:r>
              <a:rPr lang="en-IN" sz="1800" kern="1200" dirty="0">
                <a:solidFill>
                  <a:schemeClr val="tx1"/>
                </a:solidFill>
                <a:latin typeface="+mn-lt"/>
                <a:ea typeface="+mn-ea"/>
                <a:cs typeface="+mn-cs"/>
              </a:rPr>
              <a:t> to generate detailed and contextually rich outputs, such as </a:t>
            </a:r>
            <a:r>
              <a:rPr lang="en-IN" sz="1800" kern="1200" dirty="0" err="1">
                <a:solidFill>
                  <a:schemeClr val="tx1"/>
                </a:solidFill>
                <a:latin typeface="+mn-lt"/>
                <a:ea typeface="+mn-ea"/>
                <a:cs typeface="+mn-cs"/>
              </a:rPr>
              <a:t>color</a:t>
            </a:r>
            <a:r>
              <a:rPr lang="en-IN" sz="1800" kern="1200" dirty="0">
                <a:solidFill>
                  <a:schemeClr val="tx1"/>
                </a:solidFill>
                <a:latin typeface="+mn-lt"/>
                <a:ea typeface="+mn-ea"/>
                <a:cs typeface="+mn-cs"/>
              </a:rPr>
              <a:t> descriptions, from given inputs.</a:t>
            </a:r>
          </a:p>
          <a:p>
            <a:endParaRPr lang="en-IN" dirty="0"/>
          </a:p>
        </p:txBody>
      </p:sp>
      <p:sp>
        <p:nvSpPr>
          <p:cNvPr id="8" name="Rectangle: Rounded Corners 7">
            <a:extLst>
              <a:ext uri="{FF2B5EF4-FFF2-40B4-BE49-F238E27FC236}">
                <a16:creationId xmlns:a16="http://schemas.microsoft.com/office/drawing/2014/main" id="{08ACBC76-C1E3-8BC0-12E0-3C86E6BC57FD}"/>
              </a:ext>
            </a:extLst>
          </p:cNvPr>
          <p:cNvSpPr/>
          <p:nvPr/>
        </p:nvSpPr>
        <p:spPr>
          <a:xfrm>
            <a:off x="1706413" y="5123510"/>
            <a:ext cx="8710237" cy="120081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292608">
              <a:spcAft>
                <a:spcPts val="600"/>
              </a:spcAft>
            </a:pPr>
            <a:r>
              <a:rPr lang="en-IN" sz="1800" b="1" kern="1200" dirty="0">
                <a:solidFill>
                  <a:schemeClr val="tx1"/>
                </a:solidFill>
                <a:latin typeface="+mn-lt"/>
                <a:ea typeface="+mn-ea"/>
                <a:cs typeface="+mn-cs"/>
              </a:rPr>
              <a:t>Dataset Utilized</a:t>
            </a:r>
            <a:r>
              <a:rPr lang="en-IN" sz="1800" kern="1200" dirty="0">
                <a:solidFill>
                  <a:schemeClr val="tx1"/>
                </a:solidFill>
                <a:latin typeface="+mn-lt"/>
                <a:ea typeface="+mn-ea"/>
                <a:cs typeface="+mn-cs"/>
              </a:rPr>
              <a:t>:</a:t>
            </a:r>
          </a:p>
          <a:p>
            <a:pPr defTabSz="292608">
              <a:spcAft>
                <a:spcPts val="600"/>
              </a:spcAft>
              <a:buFont typeface="Arial" panose="020B0604020202020204" pitchFamily="34" charset="0"/>
              <a:buChar char="•"/>
            </a:pPr>
            <a:r>
              <a:rPr lang="en-IN" sz="1800" b="1" kern="1200" dirty="0" err="1">
                <a:solidFill>
                  <a:schemeClr val="tx1"/>
                </a:solidFill>
                <a:latin typeface="+mn-lt"/>
                <a:ea typeface="+mn-ea"/>
                <a:cs typeface="+mn-cs"/>
              </a:rPr>
              <a:t>Color</a:t>
            </a:r>
            <a:r>
              <a:rPr lang="en-IN" sz="1800" b="1" kern="1200" dirty="0">
                <a:solidFill>
                  <a:schemeClr val="tx1"/>
                </a:solidFill>
                <a:latin typeface="+mn-lt"/>
                <a:ea typeface="+mn-ea"/>
                <a:cs typeface="+mn-cs"/>
              </a:rPr>
              <a:t> Descriptions Dataset</a:t>
            </a:r>
            <a:r>
              <a:rPr lang="en-IN" sz="1800" kern="1200" dirty="0">
                <a:solidFill>
                  <a:schemeClr val="tx1"/>
                </a:solidFill>
                <a:latin typeface="+mn-lt"/>
                <a:ea typeface="+mn-ea"/>
                <a:cs typeface="+mn-cs"/>
              </a:rPr>
              <a:t>: Fine-tunes </a:t>
            </a:r>
            <a:r>
              <a:rPr lang="en-IN" sz="1800" kern="1200" dirty="0" err="1">
                <a:solidFill>
                  <a:schemeClr val="tx1"/>
                </a:solidFill>
                <a:latin typeface="+mn-lt"/>
                <a:ea typeface="+mn-ea"/>
                <a:cs typeface="+mn-cs"/>
              </a:rPr>
              <a:t>TinyLlama</a:t>
            </a:r>
            <a:r>
              <a:rPr lang="en-IN" sz="1800" kern="1200" dirty="0">
                <a:solidFill>
                  <a:schemeClr val="tx1"/>
                </a:solidFill>
                <a:latin typeface="+mn-lt"/>
                <a:ea typeface="+mn-ea"/>
                <a:cs typeface="+mn-cs"/>
              </a:rPr>
              <a:t> using a comprehensive dataset that includes detailed descriptions and hexadecimal codes of various </a:t>
            </a:r>
            <a:r>
              <a:rPr lang="en-IN" sz="1800" kern="1200" dirty="0" err="1">
                <a:solidFill>
                  <a:schemeClr val="tx1"/>
                </a:solidFill>
                <a:latin typeface="+mn-lt"/>
                <a:ea typeface="+mn-ea"/>
                <a:cs typeface="+mn-cs"/>
              </a:rPr>
              <a:t>colors</a:t>
            </a:r>
            <a:r>
              <a:rPr lang="en-IN" sz="1800" kern="1200" dirty="0">
                <a:solidFill>
                  <a:schemeClr val="tx1"/>
                </a:solidFill>
                <a:latin typeface="+mn-lt"/>
                <a:ea typeface="+mn-ea"/>
                <a:cs typeface="+mn-cs"/>
              </a:rPr>
              <a:t>. This showcases the model's practical application in generating rich and accurate </a:t>
            </a:r>
            <a:r>
              <a:rPr lang="en-IN" sz="1800" kern="1200" dirty="0" err="1">
                <a:solidFill>
                  <a:schemeClr val="tx1"/>
                </a:solidFill>
                <a:latin typeface="+mn-lt"/>
                <a:ea typeface="+mn-ea"/>
                <a:cs typeface="+mn-cs"/>
              </a:rPr>
              <a:t>color</a:t>
            </a:r>
            <a:r>
              <a:rPr lang="en-IN" sz="1800" kern="1200" dirty="0">
                <a:solidFill>
                  <a:schemeClr val="tx1"/>
                </a:solidFill>
                <a:latin typeface="+mn-lt"/>
                <a:ea typeface="+mn-ea"/>
                <a:cs typeface="+mn-cs"/>
              </a:rPr>
              <a:t>-related information.</a:t>
            </a:r>
          </a:p>
          <a:p>
            <a:endParaRPr lang="en-IN" dirty="0"/>
          </a:p>
        </p:txBody>
      </p:sp>
      <p:sp>
        <p:nvSpPr>
          <p:cNvPr id="10" name="Rectangle 9" descr="Document">
            <a:extLst>
              <a:ext uri="{FF2B5EF4-FFF2-40B4-BE49-F238E27FC236}">
                <a16:creationId xmlns:a16="http://schemas.microsoft.com/office/drawing/2014/main" id="{A6FA49D1-FCD5-097C-7445-4D2347CDC422}"/>
              </a:ext>
            </a:extLst>
          </p:cNvPr>
          <p:cNvSpPr/>
          <p:nvPr/>
        </p:nvSpPr>
        <p:spPr>
          <a:xfrm>
            <a:off x="1036131" y="2356936"/>
            <a:ext cx="660450" cy="66045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1" name="Rectangle 10" descr="Document">
            <a:extLst>
              <a:ext uri="{FF2B5EF4-FFF2-40B4-BE49-F238E27FC236}">
                <a16:creationId xmlns:a16="http://schemas.microsoft.com/office/drawing/2014/main" id="{16CD2F3E-9A8B-9472-087F-719EFC3C98CF}"/>
              </a:ext>
            </a:extLst>
          </p:cNvPr>
          <p:cNvSpPr/>
          <p:nvPr/>
        </p:nvSpPr>
        <p:spPr>
          <a:xfrm>
            <a:off x="1036131" y="5244680"/>
            <a:ext cx="660450" cy="66045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2" name="Rectangle 11" descr="Checkmark">
            <a:extLst>
              <a:ext uri="{FF2B5EF4-FFF2-40B4-BE49-F238E27FC236}">
                <a16:creationId xmlns:a16="http://schemas.microsoft.com/office/drawing/2014/main" id="{161FE5CC-6334-C182-A474-38D2641A52D7}"/>
              </a:ext>
            </a:extLst>
          </p:cNvPr>
          <p:cNvSpPr/>
          <p:nvPr/>
        </p:nvSpPr>
        <p:spPr>
          <a:xfrm>
            <a:off x="989999" y="3821623"/>
            <a:ext cx="660450" cy="66045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390106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network&#10;&#10;Description automatically generated">
            <a:extLst>
              <a:ext uri="{FF2B5EF4-FFF2-40B4-BE49-F238E27FC236}">
                <a16:creationId xmlns:a16="http://schemas.microsoft.com/office/drawing/2014/main" id="{635E08D0-A86F-C0DD-1881-AD9FAFFD9DD5}"/>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b="15414"/>
          <a:stretch/>
        </p:blipFill>
        <p:spPr>
          <a:xfrm>
            <a:off x="20" y="10"/>
            <a:ext cx="12191980" cy="6857990"/>
          </a:xfrm>
          <a:prstGeom prst="rect">
            <a:avLst/>
          </a:prstGeom>
        </p:spPr>
      </p:pic>
      <p:sp>
        <p:nvSpPr>
          <p:cNvPr id="2" name="Title 1">
            <a:extLst>
              <a:ext uri="{FF2B5EF4-FFF2-40B4-BE49-F238E27FC236}">
                <a16:creationId xmlns:a16="http://schemas.microsoft.com/office/drawing/2014/main" id="{EC2C33A5-112A-1A64-E249-B446D47DA73B}"/>
              </a:ext>
            </a:extLst>
          </p:cNvPr>
          <p:cNvSpPr>
            <a:spLocks noGrp="1"/>
          </p:cNvSpPr>
          <p:nvPr>
            <p:ph type="title"/>
          </p:nvPr>
        </p:nvSpPr>
        <p:spPr/>
        <p:txBody>
          <a:bodyPr>
            <a:normAutofit/>
          </a:bodyPr>
          <a:lstStyle/>
          <a:p>
            <a:pPr>
              <a:lnSpc>
                <a:spcPct val="90000"/>
              </a:lnSpc>
              <a:spcBef>
                <a:spcPts val="1800"/>
              </a:spcBef>
              <a:spcAft>
                <a:spcPts val="400"/>
              </a:spcAft>
            </a:pPr>
            <a: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t>Features Offered by the Project on </a:t>
            </a:r>
            <a:r>
              <a:rPr lang="en-IN" sz="2800" b="1" kern="100" dirty="0" err="1">
                <a:effectLst/>
                <a:latin typeface="Aptos Display" panose="020B0004020202020204" pitchFamily="34" charset="0"/>
                <a:ea typeface="Times New Roman" panose="02020603050405020304" pitchFamily="18" charset="0"/>
                <a:cs typeface="Times New Roman" panose="02020603050405020304" pitchFamily="18" charset="0"/>
              </a:rPr>
              <a:t>Colors</a:t>
            </a:r>
            <a: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t> dataset</a:t>
            </a:r>
            <a:b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br>
            <a:r>
              <a:rPr lang="en-IN" sz="2800" b="1" kern="100" dirty="0">
                <a:effectLst/>
                <a:latin typeface="Aptos" panose="020B0004020202020204" pitchFamily="34" charset="0"/>
                <a:ea typeface="Times New Roman" panose="02020603050405020304" pitchFamily="18" charset="0"/>
                <a:cs typeface="Times New Roman" panose="02020603050405020304" pitchFamily="18" charset="0"/>
              </a:rPr>
              <a:t> </a:t>
            </a:r>
            <a:br>
              <a:rPr lang="en-IN" sz="2800" b="1" kern="100" dirty="0">
                <a:effectLst/>
                <a:latin typeface="Aptos" panose="020B0004020202020204" pitchFamily="34" charset="0"/>
                <a:ea typeface="Times New Roman" panose="02020603050405020304" pitchFamily="18"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EFB762A3-F9E5-3EC8-AEFE-BEDC453D4A6C}"/>
              </a:ext>
            </a:extLst>
          </p:cNvPr>
          <p:cNvSpPr>
            <a:spLocks noGrp="1"/>
          </p:cNvSpPr>
          <p:nvPr>
            <p:ph idx="1"/>
          </p:nvPr>
        </p:nvSpPr>
        <p:spPr>
          <a:xfrm>
            <a:off x="677333" y="1647825"/>
            <a:ext cx="10457392" cy="5010150"/>
          </a:xfrm>
        </p:spPr>
        <p:txBody>
          <a:bodyPr>
            <a:normAutofit/>
          </a:bodyPr>
          <a:lstStyle/>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Efficient AI Inference:</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Optimized performance using Intel®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OpenVINO</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for running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on Intel AI laptops, reducing the dependency on expensive GPUs.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Advanced Fine-Tuning:</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Utilizes Low-Rank Adaptation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LoRA</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for efficient fine-tuning, which reduces trainable parameters and accelerates the fine-tuning process.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Comprehensive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Fine-tuned with a detailed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 dataset, enabling the generation of rich and accurate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information.</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Generative AI Capabilities: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Integrates Generative AI techniques to produce detailed and meaningful outputs, such as generating precise and contextually rich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Accessibility and Portability:</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Optimized for CPU usage, making advanced AI tools accessible on standard hardware, enhancing portability, and reducing costs.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100" dirty="0">
              <a:solidFill>
                <a:srgbClr val="FFFFFF"/>
              </a:solidFill>
            </a:endParaRPr>
          </a:p>
        </p:txBody>
      </p:sp>
    </p:spTree>
    <p:extLst>
      <p:ext uri="{BB962C8B-B14F-4D97-AF65-F5344CB8AC3E}">
        <p14:creationId xmlns:p14="http://schemas.microsoft.com/office/powerpoint/2010/main" val="32160249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A53A-BAB6-DB37-FF6D-929289C5B5C2}"/>
              </a:ext>
            </a:extLst>
          </p:cNvPr>
          <p:cNvSpPr>
            <a:spLocks noGrp="1"/>
          </p:cNvSpPr>
          <p:nvPr>
            <p:ph type="title"/>
          </p:nvPr>
        </p:nvSpPr>
        <p:spPr>
          <a:xfrm>
            <a:off x="5536734" y="609600"/>
            <a:ext cx="6560016" cy="1320800"/>
          </a:xfrm>
        </p:spPr>
        <p:txBody>
          <a:bodyPr>
            <a:normAutofit/>
          </a:bodyPr>
          <a:lstStyle/>
          <a:p>
            <a:r>
              <a:rPr lang="en-IN" dirty="0">
                <a:solidFill>
                  <a:srgbClr val="FF0000"/>
                </a:solidFill>
              </a:rPr>
              <a:t>BASE MODEL: TINY LLAMA-1.1B</a:t>
            </a:r>
          </a:p>
        </p:txBody>
      </p:sp>
      <p:sp>
        <p:nvSpPr>
          <p:cNvPr id="3" name="Content Placeholder 2">
            <a:extLst>
              <a:ext uri="{FF2B5EF4-FFF2-40B4-BE49-F238E27FC236}">
                <a16:creationId xmlns:a16="http://schemas.microsoft.com/office/drawing/2014/main" id="{5F787C31-C37A-089B-4947-1FAFDC10BCEA}"/>
              </a:ext>
            </a:extLst>
          </p:cNvPr>
          <p:cNvSpPr>
            <a:spLocks noGrp="1"/>
          </p:cNvSpPr>
          <p:nvPr>
            <p:ph idx="1"/>
          </p:nvPr>
        </p:nvSpPr>
        <p:spPr>
          <a:xfrm>
            <a:off x="5209563" y="1930401"/>
            <a:ext cx="6677637" cy="4745702"/>
          </a:xfrm>
        </p:spPr>
        <p:txBody>
          <a:bodyPr>
            <a:normAutofit lnSpcReduction="10000"/>
          </a:bodyPr>
          <a:lstStyle/>
          <a:p>
            <a:pPr>
              <a:lnSpc>
                <a:spcPct val="90000"/>
              </a:lnSpc>
              <a:spcBef>
                <a:spcPts val="800"/>
              </a:spcBef>
              <a:spcAft>
                <a:spcPts val="400"/>
              </a:spcAft>
            </a:pP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1.1 is a compact language model with 1.1 billion parameters, designed for efficient deployment in environments with limited computational and memory resources. It shares its architecture and tokenizer with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2, making it compatible with many existing projects based on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This model has been pretrained on 3 trillion tokens, offering robust performance despite its relatively small size.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Key features of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1.1 include: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Compact Size: With only 1.1 billion parameters, it is suitable for applications requiring lower computational and memory overheads.</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It follows the same architecture as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2, ensuring compatibility and ease of integration with existing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-based projects.</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Training Data: The model is trained on a mixture of datasets, including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SlimPajama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Starcoderdata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with a total of around 950 billion tokens processed during training.</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Performance: Despite its smaller size,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performs well on various commonsense reasoning and problem-solving benchmarks, often outperforming other models in its parameter range.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000" dirty="0"/>
          </a:p>
        </p:txBody>
      </p:sp>
      <p:pic>
        <p:nvPicPr>
          <p:cNvPr id="5" name="Picture 4" descr="A stuffed animal running on a road&#10;&#10;Description automatically generated">
            <a:extLst>
              <a:ext uri="{FF2B5EF4-FFF2-40B4-BE49-F238E27FC236}">
                <a16:creationId xmlns:a16="http://schemas.microsoft.com/office/drawing/2014/main" id="{2BD550C3-642A-7521-2842-9D60A1114819}"/>
              </a:ext>
            </a:extLst>
          </p:cNvPr>
          <p:cNvPicPr>
            <a:picLocks noChangeAspect="1"/>
          </p:cNvPicPr>
          <p:nvPr/>
        </p:nvPicPr>
        <p:blipFill rotWithShape="1">
          <a:blip r:embed="rId2">
            <a:extLst>
              <a:ext uri="{28A0092B-C50C-407E-A947-70E740481C1C}">
                <a14:useLocalDpi xmlns:a14="http://schemas.microsoft.com/office/drawing/2010/main" val="0"/>
              </a:ext>
            </a:extLst>
          </a:blip>
          <a:srcRect l="22803" r="329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151341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B06E-EEA6-6EDB-1E21-290555B8DEBF}"/>
              </a:ext>
            </a:extLst>
          </p:cNvPr>
          <p:cNvSpPr>
            <a:spLocks noGrp="1"/>
          </p:cNvSpPr>
          <p:nvPr>
            <p:ph type="title"/>
          </p:nvPr>
        </p:nvSpPr>
        <p:spPr>
          <a:xfrm>
            <a:off x="2782529" y="4935794"/>
            <a:ext cx="6314492" cy="1320800"/>
          </a:xfrm>
        </p:spPr>
        <p:txBody>
          <a:bodyPr anchor="ctr">
            <a:normAutofit/>
          </a:bodyPr>
          <a:lstStyle/>
          <a:p>
            <a:r>
              <a:rPr lang="en-IN" sz="4800" dirty="0">
                <a:solidFill>
                  <a:srgbClr val="FF0000"/>
                </a:solidFill>
              </a:rPr>
              <a:t>Dataset: </a:t>
            </a:r>
            <a:r>
              <a:rPr lang="en-IN" sz="4800" dirty="0" err="1">
                <a:solidFill>
                  <a:srgbClr val="FF0000"/>
                </a:solidFill>
              </a:rPr>
              <a:t>Colors</a:t>
            </a:r>
            <a:r>
              <a:rPr lang="en-IN" sz="4800" dirty="0">
                <a:solidFill>
                  <a:srgbClr val="FF0000"/>
                </a:solidFill>
              </a:rPr>
              <a:t> </a:t>
            </a:r>
          </a:p>
        </p:txBody>
      </p:sp>
      <p:pic>
        <p:nvPicPr>
          <p:cNvPr id="14" name="Picture 13" descr="A group of cans of paint&#10;&#10;Description automatically generated">
            <a:extLst>
              <a:ext uri="{FF2B5EF4-FFF2-40B4-BE49-F238E27FC236}">
                <a16:creationId xmlns:a16="http://schemas.microsoft.com/office/drawing/2014/main" id="{398CFED0-29F7-309C-5607-BA84A21D5DF7}"/>
              </a:ext>
            </a:extLst>
          </p:cNvPr>
          <p:cNvPicPr>
            <a:picLocks noChangeAspect="1"/>
          </p:cNvPicPr>
          <p:nvPr/>
        </p:nvPicPr>
        <p:blipFill rotWithShape="1">
          <a:blip r:embed="rId2">
            <a:extLst>
              <a:ext uri="{28A0092B-C50C-407E-A947-70E740481C1C}">
                <a14:useLocalDpi xmlns:a14="http://schemas.microsoft.com/office/drawing/2010/main" val="0"/>
              </a:ext>
            </a:extLst>
          </a:blip>
          <a:srcRect l="429" r="4560" b="1"/>
          <a:stretch/>
        </p:blipFill>
        <p:spPr>
          <a:xfrm>
            <a:off x="1257526" y="1625086"/>
            <a:ext cx="3403967" cy="2436730"/>
          </a:xfrm>
          <a:prstGeom prst="rect">
            <a:avLst/>
          </a:prstGeom>
        </p:spPr>
      </p:pic>
      <p:graphicFrame>
        <p:nvGraphicFramePr>
          <p:cNvPr id="16" name="Rectangle 5">
            <a:extLst>
              <a:ext uri="{FF2B5EF4-FFF2-40B4-BE49-F238E27FC236}">
                <a16:creationId xmlns:a16="http://schemas.microsoft.com/office/drawing/2014/main" id="{2FE82176-924F-DD1E-58D1-6CE5D4C57401}"/>
              </a:ext>
            </a:extLst>
          </p:cNvPr>
          <p:cNvGraphicFramePr>
            <a:graphicFrameLocks/>
          </p:cNvGraphicFramePr>
          <p:nvPr>
            <p:extLst>
              <p:ext uri="{D42A27DB-BD31-4B8C-83A1-F6EECF244321}">
                <p14:modId xmlns:p14="http://schemas.microsoft.com/office/powerpoint/2010/main" val="4066741410"/>
              </p:ext>
            </p:extLst>
          </p:nvPr>
        </p:nvGraphicFramePr>
        <p:xfrm>
          <a:off x="4975123" y="570271"/>
          <a:ext cx="6676103" cy="4365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700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461</TotalTime>
  <Words>1519</Words>
  <Application>Microsoft Office PowerPoint</Application>
  <PresentationFormat>Widescreen</PresentationFormat>
  <Paragraphs>103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Arial</vt:lpstr>
      <vt:lpstr>Symbol</vt:lpstr>
      <vt:lpstr>Times New Roman</vt:lpstr>
      <vt:lpstr>Trebuchet MS</vt:lpstr>
      <vt:lpstr>Wingdings 3</vt:lpstr>
      <vt:lpstr>Facet</vt:lpstr>
      <vt:lpstr>PowerPoint Presentation</vt:lpstr>
      <vt:lpstr>Topic: Running GenAI on Intel AI Laptops and Simple LLM Inference on CPU and fine-tuning of LLM Models using Intel OpenVino. </vt:lpstr>
      <vt:lpstr>PROBLEM STATEMENT: Running GenAI on Intel AI Laptops and Simple LLM Inference on CPU and fine-tuning of LLM Models using Intel Open VINO </vt:lpstr>
      <vt:lpstr>INTRODUCTION TO PROJECT</vt:lpstr>
      <vt:lpstr>PowerPoint Presentation</vt:lpstr>
      <vt:lpstr>PowerPoint Presentation</vt:lpstr>
      <vt:lpstr>Features Offered by the Project on Colors dataset   </vt:lpstr>
      <vt:lpstr>BASE MODEL: TINY LLAMA-1.1B</vt:lpstr>
      <vt:lpstr>Dataset: Colors </vt:lpstr>
      <vt:lpstr>ARCHITECTURE DIAGRAM</vt:lpstr>
      <vt:lpstr>PROCESS FLOW:</vt:lpstr>
      <vt:lpstr>Key Uses of the Model:</vt:lpstr>
      <vt:lpstr>Key Uses of the Model:</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- 210968082</dc:creator>
  <cp:lastModifiedBy>UTKARSH - 210968082</cp:lastModifiedBy>
  <cp:revision>7</cp:revision>
  <dcterms:created xsi:type="dcterms:W3CDTF">2024-07-07T14:28:17Z</dcterms:created>
  <dcterms:modified xsi:type="dcterms:W3CDTF">2024-07-09T07:46:01Z</dcterms:modified>
</cp:coreProperties>
</file>